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6"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662" autoAdjust="0"/>
    <p:restoredTop sz="94660"/>
  </p:normalViewPr>
  <p:slideViewPr>
    <p:cSldViewPr snapToGrid="0">
      <p:cViewPr>
        <p:scale>
          <a:sx n="60" d="100"/>
          <a:sy n="60" d="100"/>
        </p:scale>
        <p:origin x="-144" y="-10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462EF3-3C4F-43EE-ACEE-D4B806740EA3}" type="datetimeFigureOut">
              <a:rPr lang="en-US" smtClean="0"/>
              <a:pPr/>
              <a:t>9/21/2017</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24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786BE5-D2A3-4BF0-8B30-D7403E61B3DC}" type="datetimeFigureOut">
              <a:rPr lang="en-US" smtClean="0"/>
              <a:t>9/21/2017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4984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786BE5-D2A3-4BF0-8B30-D7403E61B3DC}" type="datetimeFigureOut">
              <a:rPr lang="en-US" smtClean="0"/>
              <a:t>9/21/2017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214574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786BE5-D2A3-4BF0-8B30-D7403E61B3DC}" type="datetimeFigureOut">
              <a:rPr lang="en-US" smtClean="0"/>
              <a:t>9/21/2017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507133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786BE5-D2A3-4BF0-8B30-D7403E61B3DC}" type="datetimeFigureOut">
              <a:rPr lang="en-US" smtClean="0"/>
              <a:t>9/21/2017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43578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0786BE5-D2A3-4BF0-8B30-D7403E61B3DC}" type="datetimeFigureOut">
              <a:rPr lang="en-US" smtClean="0"/>
              <a:t>9/21/2017</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0326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0786BE5-D2A3-4BF0-8B30-D7403E61B3DC}" type="datetimeFigureOut">
              <a:rPr lang="en-US" smtClean="0"/>
              <a:t>9/21/2017</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01281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smtClean="0"/>
              <a:t>9/21/2017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9786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smtClean="0"/>
              <a:t>9/21/2017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327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smtClean="0"/>
              <a:t>9/21/2017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933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9472EB-AC54-4713-BFC2-BEB621108C63}" type="datetimeFigureOut">
              <a:rPr lang="en-US" smtClean="0"/>
              <a:t>9/21/2017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33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smtClean="0"/>
              <a:t>9/21/2017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479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smtClean="0"/>
              <a:t>9/21/2017</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682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smtClean="0"/>
              <a:t>9/21/2017</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56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smtClean="0"/>
              <a:t>9/21/2017</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6589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ED06B6-C816-4861-964D-15A98395707D}" type="datetimeFigureOut">
              <a:rPr lang="en-US" smtClean="0"/>
              <a:t>9/21/2017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570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B1A8AB-EA7C-4B1B-9D73-E2551851FABE}" type="datetimeFigureOut">
              <a:rPr lang="en-US" smtClean="0"/>
              <a:t>9/21/2017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57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0786BE5-D2A3-4BF0-8B30-D7403E61B3DC}" type="datetimeFigureOut">
              <a:rPr lang="en-US" smtClean="0"/>
              <a:t>9/21/2017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696406"/>
      </p:ext>
    </p:extLst>
  </p:cSld>
  <p:clrMap bg1="dk1" tx1="lt1" bg2="dk2" tx2="lt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 id="2147483903"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320788-9616-44F3-B9FF-900BCA6FB4EE}"/>
              </a:ext>
            </a:extLst>
          </p:cNvPr>
          <p:cNvSpPr>
            <a:spLocks noGrp="1"/>
          </p:cNvSpPr>
          <p:nvPr>
            <p:ph type="ctrTitle"/>
          </p:nvPr>
        </p:nvSpPr>
        <p:spPr/>
        <p:txBody>
          <a:bodyPr>
            <a:normAutofit/>
          </a:bodyPr>
          <a:lstStyle/>
          <a:p>
            <a:r>
              <a:rPr lang="en-US" sz="3600" b="1" dirty="0">
                <a:solidFill>
                  <a:srgbClr val="FFFF00"/>
                </a:solidFill>
                <a:effectLst/>
              </a:rPr>
              <a:t>J.K. Rowling</a:t>
            </a:r>
            <a:endParaRPr lang="en-US" sz="3600" dirty="0"/>
          </a:p>
        </p:txBody>
      </p:sp>
      <p:sp>
        <p:nvSpPr>
          <p:cNvPr id="3" name="Subtitle 2">
            <a:extLst>
              <a:ext uri="{FF2B5EF4-FFF2-40B4-BE49-F238E27FC236}">
                <a16:creationId xmlns:a16="http://schemas.microsoft.com/office/drawing/2014/main" xmlns="" id="{F57E774E-78B9-4A4B-B3B3-C4FAB03FE80C}"/>
              </a:ext>
            </a:extLst>
          </p:cNvPr>
          <p:cNvSpPr>
            <a:spLocks noGrp="1"/>
          </p:cNvSpPr>
          <p:nvPr>
            <p:ph type="subTitle" idx="1"/>
          </p:nvPr>
        </p:nvSpPr>
        <p:spPr>
          <a:xfrm>
            <a:off x="2209799" y="1507959"/>
            <a:ext cx="9144000" cy="1283367"/>
          </a:xfrm>
        </p:spPr>
        <p:txBody>
          <a:bodyPr>
            <a:noAutofit/>
          </a:bodyPr>
          <a:lstStyle/>
          <a:p>
            <a:r>
              <a:rPr lang="en-US" sz="8800" b="1" dirty="0" smtClean="0">
                <a:solidFill>
                  <a:srgbClr val="FFFF00"/>
                </a:solidFill>
              </a:rPr>
              <a:t>English Editing</a:t>
            </a:r>
            <a:endParaRPr lang="en-US" sz="8800" b="1" dirty="0">
              <a:solidFill>
                <a:srgbClr val="FFFF00"/>
              </a:solidFill>
            </a:endParaRPr>
          </a:p>
        </p:txBody>
      </p:sp>
    </p:spTree>
    <p:extLst>
      <p:ext uri="{BB962C8B-B14F-4D97-AF65-F5344CB8AC3E}">
        <p14:creationId xmlns:p14="http://schemas.microsoft.com/office/powerpoint/2010/main" val="2342144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F6C154-6E8B-4F13-88E5-8694F21D0A0B}"/>
              </a:ext>
            </a:extLst>
          </p:cNvPr>
          <p:cNvSpPr>
            <a:spLocks noGrp="1"/>
          </p:cNvSpPr>
          <p:nvPr>
            <p:ph type="title"/>
          </p:nvPr>
        </p:nvSpPr>
        <p:spPr>
          <a:xfrm>
            <a:off x="838200" y="1"/>
            <a:ext cx="10515600" cy="146303"/>
          </a:xfrm>
        </p:spPr>
        <p:txBody>
          <a:bodyPr>
            <a:normAutofit fontScale="90000"/>
          </a:bodyPr>
          <a:lstStyle/>
          <a:p>
            <a:r>
              <a:rPr lang="en-US" sz="800" dirty="0"/>
              <a:t>10</a:t>
            </a:r>
          </a:p>
        </p:txBody>
      </p:sp>
      <p:sp>
        <p:nvSpPr>
          <p:cNvPr id="3" name="Content Placeholder 2">
            <a:extLst>
              <a:ext uri="{FF2B5EF4-FFF2-40B4-BE49-F238E27FC236}">
                <a16:creationId xmlns:a16="http://schemas.microsoft.com/office/drawing/2014/main" xmlns="" id="{19A12099-E0E3-4190-ADEC-76B2E7D30CE0}"/>
              </a:ext>
            </a:extLst>
          </p:cNvPr>
          <p:cNvSpPr>
            <a:spLocks noGrp="1"/>
          </p:cNvSpPr>
          <p:nvPr>
            <p:ph idx="1"/>
          </p:nvPr>
        </p:nvSpPr>
        <p:spPr>
          <a:xfrm>
            <a:off x="1120000" y="365760"/>
            <a:ext cx="10233800" cy="6278880"/>
          </a:xfrm>
        </p:spPr>
        <p:txBody>
          <a:bodyPr>
            <a:normAutofit fontScale="77500" lnSpcReduction="20000"/>
          </a:bodyPr>
          <a:lstStyle/>
          <a:p>
            <a:pPr marL="0" indent="0" algn="ctr">
              <a:buNone/>
            </a:pPr>
            <a:r>
              <a:rPr lang="en-US" b="1" u="sng" dirty="0" smtClean="0">
                <a:solidFill>
                  <a:schemeClr val="tx1"/>
                </a:solidFill>
              </a:rPr>
              <a:t>Bell Work 1.9</a:t>
            </a:r>
          </a:p>
          <a:p>
            <a:pPr marL="0" indent="0">
              <a:buNone/>
            </a:pPr>
            <a:r>
              <a:rPr lang="en-US" b="1" u="sng" dirty="0" smtClean="0">
                <a:solidFill>
                  <a:srgbClr val="FFFF00"/>
                </a:solidFill>
              </a:rPr>
              <a:t>9.</a:t>
            </a:r>
            <a:r>
              <a:rPr lang="en-US" dirty="0" smtClean="0"/>
              <a:t> The </a:t>
            </a:r>
            <a:r>
              <a:rPr lang="en-US" dirty="0"/>
              <a:t>last four volumes in the Harry Potter series (books four through seven) have all been the </a:t>
            </a:r>
            <a:r>
              <a:rPr lang="en-US" b="1" u="sng" dirty="0">
                <a:solidFill>
                  <a:srgbClr val="FFFF00"/>
                </a:solidFill>
              </a:rPr>
              <a:t>fastest-selling</a:t>
            </a:r>
            <a:r>
              <a:rPr lang="en-US" dirty="0"/>
              <a:t> books in </a:t>
            </a:r>
            <a:r>
              <a:rPr lang="en-US" dirty="0" smtClean="0"/>
              <a:t>history. Prior to the release of book six, Forbes had</a:t>
            </a:r>
          </a:p>
          <a:p>
            <a:pPr marL="2286000" lvl="5" indent="0">
              <a:buNone/>
            </a:pPr>
            <a:r>
              <a:rPr lang="en-US" sz="2300" b="1" dirty="0" smtClean="0">
                <a:solidFill>
                  <a:srgbClr val="FFFF00"/>
                </a:solidFill>
              </a:rPr>
              <a:t> 10</a:t>
            </a:r>
          </a:p>
          <a:p>
            <a:pPr marL="0" indent="0">
              <a:buNone/>
            </a:pPr>
            <a:r>
              <a:rPr lang="en-US" dirty="0" smtClean="0"/>
              <a:t>estimated </a:t>
            </a:r>
            <a:r>
              <a:rPr lang="en-US" dirty="0" smtClean="0">
                <a:solidFill>
                  <a:schemeClr val="tx1"/>
                </a:solidFill>
              </a:rPr>
              <a:t>Rowling’s </a:t>
            </a:r>
            <a:r>
              <a:rPr lang="en-US" dirty="0" smtClean="0"/>
              <a:t>fortune at slightly more the $1 billion dollars. </a:t>
            </a:r>
            <a:r>
              <a:rPr lang="en-US" b="1" u="sng" dirty="0" smtClean="0">
                <a:solidFill>
                  <a:schemeClr val="tx1"/>
                </a:solidFill>
              </a:rPr>
              <a:t>The film version of </a:t>
            </a:r>
            <a:r>
              <a:rPr lang="en-US" b="1" i="1" u="sng" dirty="0" smtClean="0">
                <a:solidFill>
                  <a:schemeClr val="tx1"/>
                </a:solidFill>
              </a:rPr>
              <a:t>Harry Potter and the Philosopher’s Stone</a:t>
            </a:r>
            <a:r>
              <a:rPr lang="en-US" b="1" u="sng" dirty="0" smtClean="0">
                <a:solidFill>
                  <a:schemeClr val="tx1"/>
                </a:solidFill>
              </a:rPr>
              <a:t> earned more than $960 million. </a:t>
            </a:r>
          </a:p>
          <a:p>
            <a:endParaRPr lang="en-US" b="1" u="sng" dirty="0">
              <a:solidFill>
                <a:schemeClr val="tx1"/>
              </a:solidFill>
            </a:endParaRPr>
          </a:p>
          <a:p>
            <a:pPr marL="0" indent="0">
              <a:buNone/>
            </a:pPr>
            <a:r>
              <a:rPr lang="en-US" dirty="0"/>
              <a:t>9. Given that all are true, which of the following sentences, if added here, would best introduce the new subject of paragraph 3?</a:t>
            </a:r>
          </a:p>
          <a:p>
            <a:pPr lvl="0"/>
            <a:r>
              <a:rPr lang="en-US" dirty="0"/>
              <a:t>A. The heroine in a fairy tale is often quite wealthy, and Rowling is no exception.</a:t>
            </a:r>
          </a:p>
          <a:p>
            <a:pPr lvl="0"/>
            <a:r>
              <a:rPr lang="en-US" dirty="0"/>
              <a:t>B. Included in Rowling’s storybook lifestyle are the author’s; husband and family.</a:t>
            </a:r>
          </a:p>
          <a:p>
            <a:pPr lvl="0"/>
            <a:r>
              <a:rPr lang="en-US" dirty="0"/>
              <a:t>C. The Harry Potter novels stimulate children’s minds and encourage them to read.</a:t>
            </a:r>
          </a:p>
          <a:p>
            <a:pPr lvl="0"/>
            <a:r>
              <a:rPr lang="en-US" dirty="0"/>
              <a:t>D. The Harry Potter movies have found almost as much success as the novels</a:t>
            </a:r>
            <a:r>
              <a:rPr lang="en-US" dirty="0" smtClean="0"/>
              <a:t>.</a:t>
            </a:r>
          </a:p>
          <a:p>
            <a:pPr lvl="0"/>
            <a:endParaRPr lang="en-US" dirty="0"/>
          </a:p>
          <a:p>
            <a:pPr marL="0" indent="0">
              <a:buNone/>
            </a:pPr>
            <a:r>
              <a:rPr lang="en-US" dirty="0"/>
              <a:t>10. A. NO CHANGE</a:t>
            </a:r>
          </a:p>
          <a:p>
            <a:r>
              <a:rPr lang="en-US" dirty="0"/>
              <a:t>       B. faster-selling</a:t>
            </a:r>
          </a:p>
          <a:p>
            <a:r>
              <a:rPr lang="en-US" dirty="0"/>
              <a:t>       C. fast-selling</a:t>
            </a:r>
          </a:p>
          <a:p>
            <a:r>
              <a:rPr lang="en-US" dirty="0"/>
              <a:t>       D. most fast selling</a:t>
            </a:r>
          </a:p>
          <a:p>
            <a:endParaRPr lang="en-US" dirty="0"/>
          </a:p>
        </p:txBody>
      </p:sp>
    </p:spTree>
    <p:extLst>
      <p:ext uri="{BB962C8B-B14F-4D97-AF65-F5344CB8AC3E}">
        <p14:creationId xmlns:p14="http://schemas.microsoft.com/office/powerpoint/2010/main" val="3522085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457719-A5FD-441B-A5F6-09E6B6E3C704}"/>
              </a:ext>
            </a:extLst>
          </p:cNvPr>
          <p:cNvSpPr>
            <a:spLocks noGrp="1"/>
          </p:cNvSpPr>
          <p:nvPr>
            <p:ph type="title"/>
          </p:nvPr>
        </p:nvSpPr>
        <p:spPr>
          <a:xfrm>
            <a:off x="838200" y="1"/>
            <a:ext cx="10515600" cy="182879"/>
          </a:xfrm>
        </p:spPr>
        <p:txBody>
          <a:bodyPr>
            <a:normAutofit fontScale="90000"/>
          </a:bodyPr>
          <a:lstStyle/>
          <a:p>
            <a:r>
              <a:rPr lang="en-US" sz="800" dirty="0"/>
              <a:t>11</a:t>
            </a:r>
          </a:p>
        </p:txBody>
      </p:sp>
      <p:sp>
        <p:nvSpPr>
          <p:cNvPr id="3" name="Content Placeholder 2">
            <a:extLst>
              <a:ext uri="{FF2B5EF4-FFF2-40B4-BE49-F238E27FC236}">
                <a16:creationId xmlns:a16="http://schemas.microsoft.com/office/drawing/2014/main" xmlns="" id="{4CF95011-0A08-495A-9863-DBFD9EAAB29D}"/>
              </a:ext>
            </a:extLst>
          </p:cNvPr>
          <p:cNvSpPr>
            <a:spLocks noGrp="1"/>
          </p:cNvSpPr>
          <p:nvPr>
            <p:ph idx="1"/>
          </p:nvPr>
        </p:nvSpPr>
        <p:spPr>
          <a:xfrm>
            <a:off x="1120000" y="353568"/>
            <a:ext cx="10233800" cy="5823395"/>
          </a:xfrm>
        </p:spPr>
        <p:txBody>
          <a:bodyPr/>
          <a:lstStyle/>
          <a:p>
            <a:pPr lvl="0"/>
            <a:r>
              <a:rPr lang="en-US" sz="3200" b="1" dirty="0">
                <a:solidFill>
                  <a:srgbClr val="FFFF00"/>
                </a:solidFill>
              </a:rPr>
              <a:t>9. A—Transitions and Topic Sentences.</a:t>
            </a:r>
            <a:endParaRPr lang="en-US" sz="3200" dirty="0">
              <a:solidFill>
                <a:srgbClr val="FFFF00"/>
              </a:solidFill>
            </a:endParaRPr>
          </a:p>
          <a:p>
            <a:r>
              <a:rPr lang="en-US" sz="3200" dirty="0"/>
              <a:t>The focus of paragraph 3 is the amount of money Rowling has earned from the Harry Potter novels.  The topic sentence should unify the paragraph and prepare the reader for the upcoming information, which </a:t>
            </a:r>
            <a:r>
              <a:rPr lang="en-US" sz="3200" b="1" dirty="0"/>
              <a:t>A</a:t>
            </a:r>
            <a:r>
              <a:rPr lang="en-US" sz="3200" dirty="0"/>
              <a:t> does.</a:t>
            </a:r>
          </a:p>
          <a:p>
            <a:pPr lvl="0"/>
            <a:r>
              <a:rPr lang="en-US" sz="3200" b="1" dirty="0">
                <a:solidFill>
                  <a:srgbClr val="FFFF00"/>
                </a:solidFill>
              </a:rPr>
              <a:t>10. A—No change—Comparative and Superlative Modifiers</a:t>
            </a:r>
            <a:endParaRPr lang="en-US" sz="3200" dirty="0">
              <a:solidFill>
                <a:srgbClr val="FFFF00"/>
              </a:solidFill>
            </a:endParaRPr>
          </a:p>
          <a:p>
            <a:r>
              <a:rPr lang="en-US" sz="3200" dirty="0"/>
              <a:t>The phrase </a:t>
            </a:r>
            <a:r>
              <a:rPr lang="en-US" sz="3200" b="1" dirty="0">
                <a:solidFill>
                  <a:srgbClr val="FFFF00"/>
                </a:solidFill>
              </a:rPr>
              <a:t>in history</a:t>
            </a:r>
            <a:r>
              <a:rPr lang="en-US" sz="3200" dirty="0">
                <a:solidFill>
                  <a:srgbClr val="FFFF00"/>
                </a:solidFill>
              </a:rPr>
              <a:t> </a:t>
            </a:r>
            <a:r>
              <a:rPr lang="en-US" sz="3200" dirty="0"/>
              <a:t>tells the reader that no other novels have sold as many copies as the Harry Potter books. Since more than two books are being compared, the superlative form of </a:t>
            </a:r>
            <a:r>
              <a:rPr lang="en-US" sz="3200" b="1" dirty="0">
                <a:solidFill>
                  <a:srgbClr val="FFFF00"/>
                </a:solidFill>
              </a:rPr>
              <a:t>fast</a:t>
            </a:r>
            <a:r>
              <a:rPr lang="en-US" sz="3200" dirty="0">
                <a:solidFill>
                  <a:srgbClr val="FFFF00"/>
                </a:solidFill>
              </a:rPr>
              <a:t>, </a:t>
            </a:r>
            <a:r>
              <a:rPr lang="en-US" sz="3200" dirty="0"/>
              <a:t>which is </a:t>
            </a:r>
            <a:r>
              <a:rPr lang="en-US" sz="3200" b="1" dirty="0">
                <a:solidFill>
                  <a:srgbClr val="FFFF00"/>
                </a:solidFill>
              </a:rPr>
              <a:t>fastest</a:t>
            </a:r>
            <a:r>
              <a:rPr lang="en-US" sz="3200" dirty="0">
                <a:solidFill>
                  <a:srgbClr val="FFFF00"/>
                </a:solidFill>
              </a:rPr>
              <a:t>, </a:t>
            </a:r>
            <a:r>
              <a:rPr lang="en-US" sz="3200" dirty="0"/>
              <a:t>should be used.</a:t>
            </a:r>
          </a:p>
          <a:p>
            <a:endParaRPr lang="en-US" dirty="0"/>
          </a:p>
        </p:txBody>
      </p:sp>
    </p:spTree>
    <p:extLst>
      <p:ext uri="{BB962C8B-B14F-4D97-AF65-F5344CB8AC3E}">
        <p14:creationId xmlns:p14="http://schemas.microsoft.com/office/powerpoint/2010/main" val="3626217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4E3C28-5A33-47FA-AA26-EECA5751240C}"/>
              </a:ext>
            </a:extLst>
          </p:cNvPr>
          <p:cNvSpPr>
            <a:spLocks noGrp="1"/>
          </p:cNvSpPr>
          <p:nvPr>
            <p:ph type="title"/>
          </p:nvPr>
        </p:nvSpPr>
        <p:spPr>
          <a:xfrm>
            <a:off x="838200" y="1"/>
            <a:ext cx="10515600" cy="219455"/>
          </a:xfrm>
        </p:spPr>
        <p:txBody>
          <a:bodyPr>
            <a:normAutofit/>
          </a:bodyPr>
          <a:lstStyle/>
          <a:p>
            <a:r>
              <a:rPr lang="en-US" sz="800" dirty="0"/>
              <a:t>12</a:t>
            </a:r>
          </a:p>
        </p:txBody>
      </p:sp>
      <p:sp>
        <p:nvSpPr>
          <p:cNvPr id="3" name="Content Placeholder 2">
            <a:extLst>
              <a:ext uri="{FF2B5EF4-FFF2-40B4-BE49-F238E27FC236}">
                <a16:creationId xmlns:a16="http://schemas.microsoft.com/office/drawing/2014/main" xmlns="" id="{6D84B48D-D9D0-49BB-A773-2F2CBAC66585}"/>
              </a:ext>
            </a:extLst>
          </p:cNvPr>
          <p:cNvSpPr>
            <a:spLocks noGrp="1"/>
          </p:cNvSpPr>
          <p:nvPr>
            <p:ph idx="1"/>
          </p:nvPr>
        </p:nvSpPr>
        <p:spPr>
          <a:xfrm>
            <a:off x="1120000" y="219456"/>
            <a:ext cx="10233800" cy="6277597"/>
          </a:xfrm>
        </p:spPr>
        <p:txBody>
          <a:bodyPr>
            <a:normAutofit fontScale="92500" lnSpcReduction="20000"/>
          </a:bodyPr>
          <a:lstStyle/>
          <a:p>
            <a:r>
              <a:rPr lang="en-US" b="1" u="sng" dirty="0">
                <a:solidFill>
                  <a:schemeClr val="tx1"/>
                </a:solidFill>
              </a:rPr>
              <a:t>Bell Work </a:t>
            </a:r>
            <a:r>
              <a:rPr lang="en-US" b="1" u="sng" dirty="0" smtClean="0">
                <a:solidFill>
                  <a:schemeClr val="tx1"/>
                </a:solidFill>
              </a:rPr>
              <a:t>1.10</a:t>
            </a:r>
            <a:endParaRPr lang="en-US" b="1" u="sng" dirty="0">
              <a:solidFill>
                <a:schemeClr val="tx1"/>
              </a:solidFill>
            </a:endParaRPr>
          </a:p>
          <a:p>
            <a:endParaRPr lang="en-US" dirty="0" smtClean="0"/>
          </a:p>
          <a:p>
            <a:r>
              <a:rPr lang="en-US" dirty="0" smtClean="0"/>
              <a:t>Prior </a:t>
            </a:r>
            <a:r>
              <a:rPr lang="en-US" dirty="0"/>
              <a:t>to the release of book six, </a:t>
            </a:r>
            <a:r>
              <a:rPr lang="en-US" i="1" dirty="0"/>
              <a:t>Forbes </a:t>
            </a:r>
            <a:r>
              <a:rPr lang="en-US" dirty="0"/>
              <a:t>had estimated </a:t>
            </a:r>
            <a:r>
              <a:rPr lang="en-US" b="1" u="sng" dirty="0" err="1">
                <a:solidFill>
                  <a:srgbClr val="FFFF00"/>
                </a:solidFill>
              </a:rPr>
              <a:t>Rowlings</a:t>
            </a:r>
            <a:r>
              <a:rPr lang="en-US" b="1" u="sng" dirty="0">
                <a:solidFill>
                  <a:srgbClr val="FFFF00"/>
                </a:solidFill>
              </a:rPr>
              <a:t> </a:t>
            </a:r>
            <a:r>
              <a:rPr lang="en-US" dirty="0"/>
              <a:t>fortune</a:t>
            </a:r>
          </a:p>
          <a:p>
            <a:r>
              <a:rPr lang="en-US" dirty="0"/>
              <a:t>                                                                                                                   </a:t>
            </a:r>
            <a:r>
              <a:rPr lang="en-US" dirty="0">
                <a:solidFill>
                  <a:srgbClr val="FFFF00"/>
                </a:solidFill>
              </a:rPr>
              <a:t>11	</a:t>
            </a:r>
          </a:p>
          <a:p>
            <a:r>
              <a:rPr lang="en-US" dirty="0"/>
              <a:t> at  more the $1 billion dollars. </a:t>
            </a:r>
            <a:r>
              <a:rPr lang="en-US" b="1" u="sng" dirty="0">
                <a:solidFill>
                  <a:srgbClr val="FFFF00"/>
                </a:solidFill>
              </a:rPr>
              <a:t>The film version of </a:t>
            </a:r>
            <a:r>
              <a:rPr lang="en-US" b="1" i="1" u="sng" dirty="0">
                <a:solidFill>
                  <a:srgbClr val="FFFF00"/>
                </a:solidFill>
              </a:rPr>
              <a:t>Harry Potter and the Philosopher’s Stone</a:t>
            </a:r>
            <a:r>
              <a:rPr lang="en-US" b="1" u="sng" dirty="0">
                <a:solidFill>
                  <a:srgbClr val="FFFF00"/>
                </a:solidFill>
              </a:rPr>
              <a:t> earned more than $960 million.    12</a:t>
            </a:r>
          </a:p>
          <a:p>
            <a:r>
              <a:rPr lang="en-US" dirty="0"/>
              <a:t>11. A. NO CHANGE</a:t>
            </a:r>
          </a:p>
          <a:p>
            <a:r>
              <a:rPr lang="en-US" dirty="0"/>
              <a:t>       B. </a:t>
            </a:r>
            <a:r>
              <a:rPr lang="en-US" dirty="0" err="1"/>
              <a:t>Rowlings</a:t>
            </a:r>
            <a:r>
              <a:rPr lang="en-US" dirty="0"/>
              <a:t>’</a:t>
            </a:r>
          </a:p>
          <a:p>
            <a:r>
              <a:rPr lang="en-US" dirty="0"/>
              <a:t>       C. Rowling’s</a:t>
            </a:r>
          </a:p>
          <a:p>
            <a:r>
              <a:rPr lang="en-US" dirty="0"/>
              <a:t>       D. Rowling</a:t>
            </a:r>
          </a:p>
          <a:p>
            <a:r>
              <a:rPr lang="en-US" dirty="0"/>
              <a:t> </a:t>
            </a:r>
          </a:p>
          <a:p>
            <a:r>
              <a:rPr lang="en-US" dirty="0"/>
              <a:t>12. A. NO CHANGE </a:t>
            </a:r>
          </a:p>
          <a:p>
            <a:r>
              <a:rPr lang="en-US" dirty="0"/>
              <a:t>       B. Some of Rowling’s income supports research into multiple   	sclerosis, the condition from which her mother died.</a:t>
            </a:r>
          </a:p>
          <a:p>
            <a:r>
              <a:rPr lang="en-US" dirty="0"/>
              <a:t>        C. Rowling and her family reside in a large estate in Scotland.</a:t>
            </a:r>
          </a:p>
          <a:p>
            <a:r>
              <a:rPr lang="en-US" dirty="0"/>
              <a:t>        D. OMIT the underlined portion</a:t>
            </a:r>
          </a:p>
          <a:p>
            <a:endParaRPr lang="en-US" dirty="0"/>
          </a:p>
        </p:txBody>
      </p:sp>
    </p:spTree>
    <p:extLst>
      <p:ext uri="{BB962C8B-B14F-4D97-AF65-F5344CB8AC3E}">
        <p14:creationId xmlns:p14="http://schemas.microsoft.com/office/powerpoint/2010/main" val="270626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08323C-97DC-4ADF-96FA-B7509475F093}"/>
              </a:ext>
            </a:extLst>
          </p:cNvPr>
          <p:cNvSpPr>
            <a:spLocks noGrp="1"/>
          </p:cNvSpPr>
          <p:nvPr>
            <p:ph type="title"/>
          </p:nvPr>
        </p:nvSpPr>
        <p:spPr>
          <a:xfrm>
            <a:off x="838200" y="1"/>
            <a:ext cx="10515600" cy="121919"/>
          </a:xfrm>
        </p:spPr>
        <p:txBody>
          <a:bodyPr>
            <a:normAutofit fontScale="90000"/>
          </a:bodyPr>
          <a:lstStyle/>
          <a:p>
            <a:r>
              <a:rPr lang="en-US" sz="800" dirty="0"/>
              <a:t>13</a:t>
            </a:r>
          </a:p>
        </p:txBody>
      </p:sp>
      <p:sp>
        <p:nvSpPr>
          <p:cNvPr id="3" name="Content Placeholder 2">
            <a:extLst>
              <a:ext uri="{FF2B5EF4-FFF2-40B4-BE49-F238E27FC236}">
                <a16:creationId xmlns:a16="http://schemas.microsoft.com/office/drawing/2014/main" xmlns="" id="{7A93CACB-A074-4328-A5D1-BCB65B3CBE1B}"/>
              </a:ext>
            </a:extLst>
          </p:cNvPr>
          <p:cNvSpPr>
            <a:spLocks noGrp="1"/>
          </p:cNvSpPr>
          <p:nvPr>
            <p:ph idx="1"/>
          </p:nvPr>
        </p:nvSpPr>
        <p:spPr>
          <a:xfrm>
            <a:off x="1120000" y="231648"/>
            <a:ext cx="10233800" cy="5945315"/>
          </a:xfrm>
        </p:spPr>
        <p:txBody>
          <a:bodyPr/>
          <a:lstStyle/>
          <a:p>
            <a:pPr lvl="0"/>
            <a:r>
              <a:rPr lang="en-US" sz="3200" b="1" dirty="0">
                <a:solidFill>
                  <a:srgbClr val="FFFF00"/>
                </a:solidFill>
              </a:rPr>
              <a:t>11. C—Apostrophe</a:t>
            </a:r>
            <a:endParaRPr lang="en-US" sz="3200" dirty="0">
              <a:solidFill>
                <a:srgbClr val="FFFF00"/>
              </a:solidFill>
            </a:endParaRPr>
          </a:p>
          <a:p>
            <a:r>
              <a:rPr lang="en-US" sz="3200" dirty="0"/>
              <a:t>The</a:t>
            </a:r>
            <a:r>
              <a:rPr lang="en-US" sz="3200" b="1" dirty="0">
                <a:solidFill>
                  <a:srgbClr val="FFFF00"/>
                </a:solidFill>
              </a:rPr>
              <a:t> fortune</a:t>
            </a:r>
            <a:r>
              <a:rPr lang="en-US" sz="3200" dirty="0">
                <a:solidFill>
                  <a:srgbClr val="FFFF00"/>
                </a:solidFill>
              </a:rPr>
              <a:t> </a:t>
            </a:r>
            <a:r>
              <a:rPr lang="en-US" sz="3200" dirty="0"/>
              <a:t>belongs to Rowling, so possession needs to be indicated. An apostrophe should be added before the </a:t>
            </a:r>
            <a:r>
              <a:rPr lang="en-US" sz="3200" b="1" dirty="0"/>
              <a:t>s</a:t>
            </a:r>
            <a:r>
              <a:rPr lang="en-US" sz="3200" dirty="0"/>
              <a:t>, as it is in</a:t>
            </a:r>
            <a:r>
              <a:rPr lang="en-US" sz="3200" b="1" dirty="0"/>
              <a:t> </a:t>
            </a:r>
            <a:r>
              <a:rPr lang="en-US" sz="3200" b="1" dirty="0">
                <a:solidFill>
                  <a:srgbClr val="FFFF00"/>
                </a:solidFill>
              </a:rPr>
              <a:t>C.</a:t>
            </a:r>
            <a:endParaRPr lang="en-US" sz="3200" dirty="0">
              <a:solidFill>
                <a:srgbClr val="FFFF00"/>
              </a:solidFill>
            </a:endParaRPr>
          </a:p>
          <a:p>
            <a:r>
              <a:rPr lang="en-US" sz="3200" b="1" dirty="0"/>
              <a:t> </a:t>
            </a:r>
            <a:endParaRPr lang="en-US" sz="3200" dirty="0"/>
          </a:p>
          <a:p>
            <a:pPr lvl="0"/>
            <a:r>
              <a:rPr lang="en-US" sz="3200" b="1" dirty="0">
                <a:solidFill>
                  <a:srgbClr val="FFFF00"/>
                </a:solidFill>
              </a:rPr>
              <a:t>12. D—Paragraph Reorganization</a:t>
            </a:r>
            <a:endParaRPr lang="en-US" sz="3200" dirty="0">
              <a:solidFill>
                <a:srgbClr val="FFFF00"/>
              </a:solidFill>
            </a:endParaRPr>
          </a:p>
          <a:p>
            <a:r>
              <a:rPr lang="en-US" sz="3200" dirty="0"/>
              <a:t>While it is tempting to include interesting information, a writer needs to make sure the information fits with the topic of a paragraph. The topic of paragraph 3 is the amount of money Rowling has </a:t>
            </a:r>
            <a:r>
              <a:rPr lang="en-US" sz="3200" dirty="0">
                <a:solidFill>
                  <a:srgbClr val="FFFF00"/>
                </a:solidFill>
              </a:rPr>
              <a:t>made from her books</a:t>
            </a:r>
            <a:r>
              <a:rPr lang="en-US" sz="3200" dirty="0"/>
              <a:t>, not her movies, so the underlined sentence </a:t>
            </a:r>
            <a:r>
              <a:rPr lang="en-US" sz="3200" dirty="0">
                <a:solidFill>
                  <a:srgbClr val="FFFF00"/>
                </a:solidFill>
              </a:rPr>
              <a:t>should be omitted</a:t>
            </a:r>
            <a:r>
              <a:rPr lang="en-US" sz="3200" dirty="0"/>
              <a:t>.</a:t>
            </a:r>
          </a:p>
          <a:p>
            <a:endParaRPr lang="en-US" dirty="0"/>
          </a:p>
        </p:txBody>
      </p:sp>
    </p:spTree>
    <p:extLst>
      <p:ext uri="{BB962C8B-B14F-4D97-AF65-F5344CB8AC3E}">
        <p14:creationId xmlns:p14="http://schemas.microsoft.com/office/powerpoint/2010/main" val="3589716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C964A-2B46-4184-912E-930C31271F1C}"/>
              </a:ext>
            </a:extLst>
          </p:cNvPr>
          <p:cNvSpPr>
            <a:spLocks noGrp="1"/>
          </p:cNvSpPr>
          <p:nvPr>
            <p:ph type="title"/>
          </p:nvPr>
        </p:nvSpPr>
        <p:spPr>
          <a:xfrm>
            <a:off x="838200" y="158497"/>
            <a:ext cx="10515600" cy="60959"/>
          </a:xfrm>
        </p:spPr>
        <p:txBody>
          <a:bodyPr>
            <a:normAutofit fontScale="90000"/>
          </a:bodyPr>
          <a:lstStyle/>
          <a:p>
            <a:r>
              <a:rPr lang="en-US" sz="800" dirty="0"/>
              <a:t>14</a:t>
            </a:r>
          </a:p>
        </p:txBody>
      </p:sp>
      <p:sp>
        <p:nvSpPr>
          <p:cNvPr id="3" name="Content Placeholder 2">
            <a:extLst>
              <a:ext uri="{FF2B5EF4-FFF2-40B4-BE49-F238E27FC236}">
                <a16:creationId xmlns:a16="http://schemas.microsoft.com/office/drawing/2014/main" xmlns="" id="{9C1E2D55-4CC9-4B0E-A85D-7BBACD21D291}"/>
              </a:ext>
            </a:extLst>
          </p:cNvPr>
          <p:cNvSpPr>
            <a:spLocks noGrp="1"/>
          </p:cNvSpPr>
          <p:nvPr>
            <p:ph idx="1"/>
          </p:nvPr>
        </p:nvSpPr>
        <p:spPr>
          <a:xfrm>
            <a:off x="1120000" y="499872"/>
            <a:ext cx="10233800" cy="5965096"/>
          </a:xfrm>
        </p:spPr>
        <p:txBody>
          <a:bodyPr>
            <a:normAutofit fontScale="77500" lnSpcReduction="20000"/>
          </a:bodyPr>
          <a:lstStyle/>
          <a:p>
            <a:endParaRPr lang="en-US" b="1" u="sng" dirty="0" smtClean="0">
              <a:solidFill>
                <a:srgbClr val="FFFF00"/>
              </a:solidFill>
            </a:endParaRPr>
          </a:p>
          <a:p>
            <a:r>
              <a:rPr lang="en-US" b="1" u="sng" dirty="0">
                <a:solidFill>
                  <a:schemeClr val="tx1"/>
                </a:solidFill>
              </a:rPr>
              <a:t>Bell Work </a:t>
            </a:r>
            <a:r>
              <a:rPr lang="en-US" b="1" u="sng" dirty="0" smtClean="0">
                <a:solidFill>
                  <a:schemeClr val="tx1"/>
                </a:solidFill>
              </a:rPr>
              <a:t>1.11</a:t>
            </a:r>
            <a:endParaRPr lang="en-US" b="1" u="sng" dirty="0">
              <a:solidFill>
                <a:schemeClr val="tx1"/>
              </a:solidFill>
            </a:endParaRPr>
          </a:p>
          <a:p>
            <a:r>
              <a:rPr lang="en-US" b="1" u="sng" dirty="0" smtClean="0">
                <a:solidFill>
                  <a:srgbClr val="FFFF00"/>
                </a:solidFill>
              </a:rPr>
              <a:t>You </a:t>
            </a:r>
            <a:r>
              <a:rPr lang="en-US" b="1" u="sng" dirty="0">
                <a:solidFill>
                  <a:srgbClr val="FFFF00"/>
                </a:solidFill>
              </a:rPr>
              <a:t>wonder</a:t>
            </a:r>
            <a:r>
              <a:rPr lang="en-US" dirty="0">
                <a:solidFill>
                  <a:srgbClr val="FFFF00"/>
                </a:solidFill>
              </a:rPr>
              <a:t> </a:t>
            </a:r>
            <a:r>
              <a:rPr lang="en-US" dirty="0"/>
              <a:t>if Rowling sometimes questions whether she will wake up from   	</a:t>
            </a:r>
            <a:r>
              <a:rPr lang="en-US" b="1" dirty="0">
                <a:solidFill>
                  <a:srgbClr val="FFFF00"/>
                </a:solidFill>
              </a:rPr>
              <a:t>13</a:t>
            </a:r>
            <a:r>
              <a:rPr lang="en-US" dirty="0"/>
              <a:t>                     the fantastic magic spell </a:t>
            </a:r>
          </a:p>
          <a:p>
            <a:r>
              <a:rPr lang="en-US" dirty="0"/>
              <a:t>she fell into when she first met Harry in her imagination. The adventures of a </a:t>
            </a:r>
            <a:r>
              <a:rPr lang="en-US" b="1" u="sng" dirty="0">
                <a:solidFill>
                  <a:srgbClr val="FFFF00"/>
                </a:solidFill>
              </a:rPr>
              <a:t>scrawny black-haired, bespectacled</a:t>
            </a:r>
            <a:r>
              <a:rPr lang="en-US" dirty="0">
                <a:solidFill>
                  <a:srgbClr val="FFFF00"/>
                </a:solidFill>
              </a:rPr>
              <a:t> </a:t>
            </a:r>
            <a:r>
              <a:rPr lang="en-US" dirty="0"/>
              <a:t>boy who attended a school for</a:t>
            </a:r>
          </a:p>
          <a:p>
            <a:r>
              <a:rPr lang="en-US" dirty="0"/>
              <a:t>                 </a:t>
            </a:r>
            <a:r>
              <a:rPr lang="en-US" b="1" dirty="0">
                <a:solidFill>
                  <a:srgbClr val="FFFF00"/>
                </a:solidFill>
              </a:rPr>
              <a:t>14</a:t>
            </a:r>
          </a:p>
          <a:p>
            <a:r>
              <a:rPr lang="en-US" dirty="0"/>
              <a:t> wizardry have taken J. k. Rowling on quite a magic carpet ride.  </a:t>
            </a:r>
          </a:p>
          <a:p>
            <a:r>
              <a:rPr lang="en-US" dirty="0"/>
              <a:t> </a:t>
            </a:r>
          </a:p>
          <a:p>
            <a:r>
              <a:rPr lang="en-US" dirty="0"/>
              <a:t>13.  A. NO CHANGE</a:t>
            </a:r>
          </a:p>
          <a:p>
            <a:r>
              <a:rPr lang="en-US" dirty="0"/>
              <a:t>        B. I wonder</a:t>
            </a:r>
          </a:p>
          <a:p>
            <a:r>
              <a:rPr lang="en-US" dirty="0"/>
              <a:t>        C. One wonders</a:t>
            </a:r>
          </a:p>
          <a:p>
            <a:r>
              <a:rPr lang="en-US" dirty="0"/>
              <a:t>        D. Oneself wonders </a:t>
            </a:r>
          </a:p>
          <a:p>
            <a:r>
              <a:rPr lang="en-US" dirty="0"/>
              <a:t>14. A. NO CHANGE</a:t>
            </a:r>
          </a:p>
          <a:p>
            <a:r>
              <a:rPr lang="en-US" dirty="0"/>
              <a:t>       B. scrawny, black-haired, bespectacled</a:t>
            </a:r>
          </a:p>
          <a:p>
            <a:r>
              <a:rPr lang="en-US" dirty="0"/>
              <a:t>       C. scrawny, black-haired bespectacled</a:t>
            </a:r>
          </a:p>
          <a:p>
            <a:r>
              <a:rPr lang="en-US" dirty="0"/>
              <a:t>       D. scrawny black-haired bespectacled</a:t>
            </a:r>
          </a:p>
          <a:p>
            <a:endParaRPr lang="en-US" dirty="0"/>
          </a:p>
        </p:txBody>
      </p:sp>
    </p:spTree>
    <p:extLst>
      <p:ext uri="{BB962C8B-B14F-4D97-AF65-F5344CB8AC3E}">
        <p14:creationId xmlns:p14="http://schemas.microsoft.com/office/powerpoint/2010/main" val="334117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5FA4F9-C721-40D4-B8A2-C94B21D1FC4D}"/>
              </a:ext>
            </a:extLst>
          </p:cNvPr>
          <p:cNvSpPr>
            <a:spLocks noGrp="1"/>
          </p:cNvSpPr>
          <p:nvPr>
            <p:ph type="title"/>
          </p:nvPr>
        </p:nvSpPr>
        <p:spPr>
          <a:xfrm>
            <a:off x="838200" y="1"/>
            <a:ext cx="10515600" cy="158495"/>
          </a:xfrm>
        </p:spPr>
        <p:txBody>
          <a:bodyPr>
            <a:normAutofit fontScale="90000"/>
          </a:bodyPr>
          <a:lstStyle/>
          <a:p>
            <a:r>
              <a:rPr lang="en-US" sz="800" dirty="0"/>
              <a:t>15</a:t>
            </a:r>
          </a:p>
        </p:txBody>
      </p:sp>
      <p:sp>
        <p:nvSpPr>
          <p:cNvPr id="3" name="Content Placeholder 2">
            <a:extLst>
              <a:ext uri="{FF2B5EF4-FFF2-40B4-BE49-F238E27FC236}">
                <a16:creationId xmlns:a16="http://schemas.microsoft.com/office/drawing/2014/main" xmlns="" id="{A7D40BCD-0FDF-4CCA-ABBF-FB7B2EB960AA}"/>
              </a:ext>
            </a:extLst>
          </p:cNvPr>
          <p:cNvSpPr>
            <a:spLocks noGrp="1"/>
          </p:cNvSpPr>
          <p:nvPr>
            <p:ph idx="1"/>
          </p:nvPr>
        </p:nvSpPr>
        <p:spPr>
          <a:xfrm>
            <a:off x="1120000" y="414528"/>
            <a:ext cx="10233800" cy="5762435"/>
          </a:xfrm>
        </p:spPr>
        <p:txBody>
          <a:bodyPr>
            <a:normAutofit lnSpcReduction="10000"/>
          </a:bodyPr>
          <a:lstStyle/>
          <a:p>
            <a:pPr lvl="0"/>
            <a:r>
              <a:rPr lang="en-US" b="1" dirty="0">
                <a:solidFill>
                  <a:srgbClr val="FFFF00"/>
                </a:solidFill>
              </a:rPr>
              <a:t>13. C—Pronoun Cases</a:t>
            </a:r>
            <a:endParaRPr lang="en-US" dirty="0">
              <a:solidFill>
                <a:srgbClr val="FFFF00"/>
              </a:solidFill>
            </a:endParaRPr>
          </a:p>
          <a:p>
            <a:r>
              <a:rPr lang="en-US" dirty="0"/>
              <a:t>The essay is </a:t>
            </a:r>
            <a:r>
              <a:rPr lang="en-US" b="1" dirty="0"/>
              <a:t>not written</a:t>
            </a:r>
            <a:r>
              <a:rPr lang="en-US" dirty="0"/>
              <a:t> in first-person, I, or second person, you. Replacing </a:t>
            </a:r>
            <a:r>
              <a:rPr lang="en-US" b="1" dirty="0"/>
              <a:t>you</a:t>
            </a:r>
            <a:r>
              <a:rPr lang="en-US" dirty="0"/>
              <a:t> with </a:t>
            </a:r>
            <a:r>
              <a:rPr lang="en-US" b="1" dirty="0"/>
              <a:t>one</a:t>
            </a:r>
            <a:r>
              <a:rPr lang="en-US" dirty="0"/>
              <a:t>, </a:t>
            </a:r>
            <a:r>
              <a:rPr lang="en-US" b="1" dirty="0"/>
              <a:t>C,</a:t>
            </a:r>
            <a:r>
              <a:rPr lang="en-US" dirty="0"/>
              <a:t> makes the essay more consistent.</a:t>
            </a:r>
          </a:p>
          <a:p>
            <a:pPr lvl="0"/>
            <a:r>
              <a:rPr lang="en-US" b="1" dirty="0">
                <a:solidFill>
                  <a:srgbClr val="FFFF00"/>
                </a:solidFill>
              </a:rPr>
              <a:t>14. B—Commas—series </a:t>
            </a:r>
            <a:endParaRPr lang="en-US" dirty="0">
              <a:solidFill>
                <a:srgbClr val="FFFF00"/>
              </a:solidFill>
            </a:endParaRPr>
          </a:p>
          <a:p>
            <a:r>
              <a:rPr lang="en-US" dirty="0"/>
              <a:t>Commas should separate a series of descriptive words. By including commas after scrawny and </a:t>
            </a:r>
            <a:r>
              <a:rPr lang="en-US" b="1" dirty="0"/>
              <a:t>black-hair</a:t>
            </a:r>
            <a:r>
              <a:rPr lang="en-US" dirty="0"/>
              <a:t>, the writer is indicating that Harry is </a:t>
            </a:r>
            <a:r>
              <a:rPr lang="en-US" b="1" dirty="0">
                <a:solidFill>
                  <a:srgbClr val="FFFF00"/>
                </a:solidFill>
              </a:rPr>
              <a:t>scrawny </a:t>
            </a:r>
            <a:r>
              <a:rPr lang="en-US" dirty="0"/>
              <a:t>and </a:t>
            </a:r>
            <a:r>
              <a:rPr lang="en-US" b="1" dirty="0">
                <a:solidFill>
                  <a:srgbClr val="FFFF00"/>
                </a:solidFill>
              </a:rPr>
              <a:t>black-hair</a:t>
            </a:r>
            <a:r>
              <a:rPr lang="en-US" b="1" dirty="0"/>
              <a:t> </a:t>
            </a:r>
            <a:r>
              <a:rPr lang="en-US" dirty="0"/>
              <a:t>and </a:t>
            </a:r>
            <a:r>
              <a:rPr lang="en-US" b="1" dirty="0">
                <a:solidFill>
                  <a:srgbClr val="FFFF00"/>
                </a:solidFill>
              </a:rPr>
              <a:t>bespectacled</a:t>
            </a:r>
            <a:r>
              <a:rPr lang="en-US" dirty="0">
                <a:solidFill>
                  <a:srgbClr val="FFFF00"/>
                </a:solidFill>
              </a:rPr>
              <a:t>, </a:t>
            </a:r>
            <a:r>
              <a:rPr lang="en-US" dirty="0"/>
              <a:t>so </a:t>
            </a:r>
            <a:r>
              <a:rPr lang="en-US" b="1" dirty="0"/>
              <a:t>B</a:t>
            </a:r>
            <a:r>
              <a:rPr lang="en-US" dirty="0"/>
              <a:t> is correct.</a:t>
            </a:r>
          </a:p>
          <a:p>
            <a:r>
              <a:rPr lang="en-US" b="1" dirty="0"/>
              <a:t>Correct:</a:t>
            </a:r>
            <a:r>
              <a:rPr lang="en-US" dirty="0"/>
              <a:t> The adventures of a </a:t>
            </a:r>
            <a:r>
              <a:rPr lang="en-US" b="1" u="sng" dirty="0">
                <a:solidFill>
                  <a:srgbClr val="FFFF00"/>
                </a:solidFill>
              </a:rPr>
              <a:t>scrawny, black-haired, and bespectacled</a:t>
            </a:r>
            <a:r>
              <a:rPr lang="en-US" dirty="0">
                <a:solidFill>
                  <a:srgbClr val="FFFF00"/>
                </a:solidFill>
              </a:rPr>
              <a:t> </a:t>
            </a:r>
            <a:r>
              <a:rPr lang="en-US" dirty="0"/>
              <a:t>boy who attended a school for wizardry have taken J. k. Rowling on quite a magic carpet ride.</a:t>
            </a:r>
          </a:p>
          <a:p>
            <a:r>
              <a:rPr lang="en-US" b="1" dirty="0"/>
              <a:t>Incorrect:</a:t>
            </a:r>
            <a:r>
              <a:rPr lang="en-US" dirty="0"/>
              <a:t> The adventures of a</a:t>
            </a:r>
            <a:r>
              <a:rPr lang="en-US" dirty="0">
                <a:solidFill>
                  <a:srgbClr val="FFFF00"/>
                </a:solidFill>
              </a:rPr>
              <a:t> </a:t>
            </a:r>
            <a:r>
              <a:rPr lang="en-US" b="1" u="sng" dirty="0">
                <a:solidFill>
                  <a:srgbClr val="FFFF00"/>
                </a:solidFill>
              </a:rPr>
              <a:t>scrawny black-haired, bespectacled</a:t>
            </a:r>
            <a:r>
              <a:rPr lang="en-US" dirty="0">
                <a:solidFill>
                  <a:srgbClr val="FFFF00"/>
                </a:solidFill>
              </a:rPr>
              <a:t> </a:t>
            </a:r>
            <a:r>
              <a:rPr lang="en-US" dirty="0"/>
              <a:t>boy who attended a school for wizardry have taken J. k. Rowling on quite a magic carpet ride.</a:t>
            </a:r>
          </a:p>
          <a:p>
            <a:endParaRPr lang="en-US" dirty="0"/>
          </a:p>
        </p:txBody>
      </p:sp>
    </p:spTree>
    <p:extLst>
      <p:ext uri="{BB962C8B-B14F-4D97-AF65-F5344CB8AC3E}">
        <p14:creationId xmlns:p14="http://schemas.microsoft.com/office/powerpoint/2010/main" val="2506249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9B7DC1-818F-4762-98D9-3C3BC0C481CA}"/>
              </a:ext>
            </a:extLst>
          </p:cNvPr>
          <p:cNvSpPr>
            <a:spLocks noGrp="1"/>
          </p:cNvSpPr>
          <p:nvPr>
            <p:ph type="title"/>
          </p:nvPr>
        </p:nvSpPr>
        <p:spPr>
          <a:xfrm>
            <a:off x="838200" y="1"/>
            <a:ext cx="10515600" cy="134111"/>
          </a:xfrm>
        </p:spPr>
        <p:txBody>
          <a:bodyPr>
            <a:normAutofit fontScale="90000"/>
          </a:bodyPr>
          <a:lstStyle/>
          <a:p>
            <a:r>
              <a:rPr lang="en-US" sz="800" dirty="0"/>
              <a:t>16</a:t>
            </a:r>
          </a:p>
        </p:txBody>
      </p:sp>
      <p:sp>
        <p:nvSpPr>
          <p:cNvPr id="3" name="Content Placeholder 2">
            <a:extLst>
              <a:ext uri="{FF2B5EF4-FFF2-40B4-BE49-F238E27FC236}">
                <a16:creationId xmlns:a16="http://schemas.microsoft.com/office/drawing/2014/main" xmlns="" id="{E96BF1E3-272F-44FD-9462-A1682223FA7E}"/>
              </a:ext>
            </a:extLst>
          </p:cNvPr>
          <p:cNvSpPr>
            <a:spLocks noGrp="1"/>
          </p:cNvSpPr>
          <p:nvPr>
            <p:ph idx="1"/>
          </p:nvPr>
        </p:nvSpPr>
        <p:spPr>
          <a:xfrm>
            <a:off x="299545" y="157655"/>
            <a:ext cx="11571889" cy="6416565"/>
          </a:xfrm>
        </p:spPr>
        <p:txBody>
          <a:bodyPr>
            <a:normAutofit fontScale="92500" lnSpcReduction="20000"/>
          </a:bodyPr>
          <a:lstStyle/>
          <a:p>
            <a:pPr marL="0" indent="0">
              <a:buNone/>
            </a:pPr>
            <a:endParaRPr lang="en-US" dirty="0" smtClean="0"/>
          </a:p>
          <a:p>
            <a:pPr marL="0" indent="0">
              <a:buNone/>
            </a:pPr>
            <a:r>
              <a:rPr lang="en-US" b="1" u="sng">
                <a:solidFill>
                  <a:schemeClr val="tx1"/>
                </a:solidFill>
              </a:rPr>
              <a:t>Bell </a:t>
            </a:r>
            <a:r>
              <a:rPr lang="en-US" b="1" u="sng">
                <a:solidFill>
                  <a:schemeClr val="tx1"/>
                </a:solidFill>
              </a:rPr>
              <a:t>Work </a:t>
            </a:r>
            <a:r>
              <a:rPr lang="en-US" b="1" u="sng" smtClean="0">
                <a:solidFill>
                  <a:schemeClr val="tx1"/>
                </a:solidFill>
              </a:rPr>
              <a:t>1.12</a:t>
            </a:r>
            <a:endParaRPr lang="en-US" b="1" u="sng">
              <a:solidFill>
                <a:schemeClr val="tx1"/>
              </a:solidFill>
            </a:endParaRPr>
          </a:p>
          <a:p>
            <a:pPr marL="0" indent="0">
              <a:buNone/>
            </a:pPr>
            <a:r>
              <a:rPr lang="en-US" dirty="0" smtClean="0"/>
              <a:t>One </a:t>
            </a:r>
            <a:r>
              <a:rPr lang="en-US" dirty="0"/>
              <a:t>wonders if Rowling sometimes questions whether she will wake up from the fantastic magic spell she fell into when she first met Harry in her imagination. The adventures of a scrawny, black-haired, and bespectacled boy who attended a school for wizardry have taken J. k. Rowling on quite a magic carpet ride.</a:t>
            </a:r>
          </a:p>
          <a:p>
            <a:endParaRPr lang="en-US" dirty="0"/>
          </a:p>
          <a:p>
            <a:pPr marL="0" indent="0">
              <a:buNone/>
            </a:pPr>
            <a:r>
              <a:rPr lang="en-US" dirty="0"/>
              <a:t>15. What function does paragraph 4 serve in relation to the rest of the essay?</a:t>
            </a:r>
          </a:p>
          <a:p>
            <a:pPr lvl="0"/>
            <a:r>
              <a:rPr lang="en-US" dirty="0"/>
              <a:t>A. It states that Rowling’s good fortune will soon end because of the cyclical nature of good fortune.</a:t>
            </a:r>
          </a:p>
          <a:p>
            <a:pPr lvl="0"/>
            <a:r>
              <a:rPr lang="en-US" dirty="0"/>
              <a:t>B. It summarizes the essay’s main points that hard work and determination can lead to success.</a:t>
            </a:r>
          </a:p>
          <a:p>
            <a:pPr lvl="0"/>
            <a:r>
              <a:rPr lang="en-US" dirty="0"/>
              <a:t>C. It indicates that Rowling’s monetary wealth is secondary only to the wealth of her imagination.</a:t>
            </a:r>
          </a:p>
          <a:p>
            <a:pPr lvl="0"/>
            <a:r>
              <a:rPr lang="en-US" dirty="0"/>
              <a:t>D. It refers back to the opening sentence of the essay suggesting that Rowling’s life has been as magical as her book series</a:t>
            </a:r>
            <a:r>
              <a:rPr lang="en-US" dirty="0" smtClean="0"/>
              <a:t>. “</a:t>
            </a:r>
            <a:r>
              <a:rPr lang="en-US" dirty="0" smtClean="0"/>
              <a:t>It </a:t>
            </a:r>
            <a:r>
              <a:rPr lang="en-US" dirty="0"/>
              <a:t>seems that the life story of British writer J. K. Rowling, the author of the much-beloved, widely acclaimed Harry Potter fantasy series, has its own elements of magic</a:t>
            </a:r>
            <a:r>
              <a:rPr lang="en-US" dirty="0" smtClean="0"/>
              <a:t>.” </a:t>
            </a:r>
            <a:endParaRPr lang="en-US" dirty="0"/>
          </a:p>
          <a:p>
            <a:endParaRPr lang="en-US" dirty="0"/>
          </a:p>
        </p:txBody>
      </p:sp>
    </p:spTree>
    <p:extLst>
      <p:ext uri="{BB962C8B-B14F-4D97-AF65-F5344CB8AC3E}">
        <p14:creationId xmlns:p14="http://schemas.microsoft.com/office/powerpoint/2010/main" val="405806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6CD7DF-06B2-4C40-89AB-369DD6EDC044}"/>
              </a:ext>
            </a:extLst>
          </p:cNvPr>
          <p:cNvSpPr>
            <a:spLocks noGrp="1"/>
          </p:cNvSpPr>
          <p:nvPr>
            <p:ph type="title"/>
          </p:nvPr>
        </p:nvSpPr>
        <p:spPr>
          <a:xfrm>
            <a:off x="838200" y="1"/>
            <a:ext cx="10515600" cy="353567"/>
          </a:xfrm>
        </p:spPr>
        <p:txBody>
          <a:bodyPr>
            <a:normAutofit/>
          </a:bodyPr>
          <a:lstStyle/>
          <a:p>
            <a:r>
              <a:rPr lang="en-US" sz="800" dirty="0"/>
              <a:t>17</a:t>
            </a:r>
          </a:p>
        </p:txBody>
      </p:sp>
      <p:sp>
        <p:nvSpPr>
          <p:cNvPr id="3" name="Content Placeholder 2">
            <a:extLst>
              <a:ext uri="{FF2B5EF4-FFF2-40B4-BE49-F238E27FC236}">
                <a16:creationId xmlns:a16="http://schemas.microsoft.com/office/drawing/2014/main" xmlns="" id="{1B230FC5-8312-4BF4-A342-BBF5AB622908}"/>
              </a:ext>
            </a:extLst>
          </p:cNvPr>
          <p:cNvSpPr>
            <a:spLocks noGrp="1"/>
          </p:cNvSpPr>
          <p:nvPr>
            <p:ph idx="1"/>
          </p:nvPr>
        </p:nvSpPr>
        <p:spPr>
          <a:xfrm>
            <a:off x="1120000" y="536448"/>
            <a:ext cx="10233800" cy="5640515"/>
          </a:xfrm>
        </p:spPr>
        <p:txBody>
          <a:bodyPr/>
          <a:lstStyle/>
          <a:p>
            <a:pPr lvl="0"/>
            <a:r>
              <a:rPr lang="en-US" sz="3200" b="1" dirty="0">
                <a:solidFill>
                  <a:srgbClr val="FFFF00"/>
                </a:solidFill>
              </a:rPr>
              <a:t>15. D—Big Picture Purpose</a:t>
            </a:r>
            <a:endParaRPr lang="en-US" sz="3200" dirty="0">
              <a:solidFill>
                <a:srgbClr val="FFFF00"/>
              </a:solidFill>
            </a:endParaRPr>
          </a:p>
          <a:p>
            <a:r>
              <a:rPr lang="en-US" sz="3200" dirty="0"/>
              <a:t>Conclusions should bring the reader back to the focus and intent of the essay. Throughout the essay, the writer refers to Rowling’s magical life, and the concluding paragraph completes that circle for the reader. Therefore, </a:t>
            </a:r>
            <a:r>
              <a:rPr lang="en-US" sz="3200" b="1" dirty="0">
                <a:solidFill>
                  <a:srgbClr val="FFFF00"/>
                </a:solidFill>
              </a:rPr>
              <a:t>D</a:t>
            </a:r>
            <a:r>
              <a:rPr lang="en-US" sz="3200" dirty="0"/>
              <a:t> is correct.</a:t>
            </a:r>
          </a:p>
          <a:p>
            <a:endParaRPr lang="en-US" dirty="0"/>
          </a:p>
        </p:txBody>
      </p:sp>
    </p:spTree>
    <p:extLst>
      <p:ext uri="{BB962C8B-B14F-4D97-AF65-F5344CB8AC3E}">
        <p14:creationId xmlns:p14="http://schemas.microsoft.com/office/powerpoint/2010/main" val="221034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3D04B-1B38-4C0C-868C-275E6C2F20AB}"/>
              </a:ext>
            </a:extLst>
          </p:cNvPr>
          <p:cNvSpPr>
            <a:spLocks noGrp="1"/>
          </p:cNvSpPr>
          <p:nvPr>
            <p:ph type="title"/>
          </p:nvPr>
        </p:nvSpPr>
        <p:spPr>
          <a:xfrm>
            <a:off x="913795" y="0"/>
            <a:ext cx="10353762" cy="45719"/>
          </a:xfrm>
        </p:spPr>
        <p:txBody>
          <a:bodyPr>
            <a:normAutofit fontScale="90000"/>
          </a:bodyPr>
          <a:lstStyle/>
          <a:p>
            <a:r>
              <a:rPr lang="en-US" sz="800" dirty="0"/>
              <a:t>2</a:t>
            </a:r>
          </a:p>
        </p:txBody>
      </p:sp>
      <p:sp>
        <p:nvSpPr>
          <p:cNvPr id="3" name="Content Placeholder 2">
            <a:extLst>
              <a:ext uri="{FF2B5EF4-FFF2-40B4-BE49-F238E27FC236}">
                <a16:creationId xmlns:a16="http://schemas.microsoft.com/office/drawing/2014/main" xmlns="" id="{70127295-E8A9-4CF4-8CB1-CFF0B1E47466}"/>
              </a:ext>
            </a:extLst>
          </p:cNvPr>
          <p:cNvSpPr>
            <a:spLocks noGrp="1"/>
          </p:cNvSpPr>
          <p:nvPr>
            <p:ph idx="1"/>
          </p:nvPr>
        </p:nvSpPr>
        <p:spPr>
          <a:xfrm>
            <a:off x="913795" y="160020"/>
            <a:ext cx="10353762" cy="6697979"/>
          </a:xfrm>
        </p:spPr>
        <p:txBody>
          <a:bodyPr>
            <a:normAutofit fontScale="85000" lnSpcReduction="20000"/>
          </a:bodyPr>
          <a:lstStyle/>
          <a:p>
            <a:pPr marL="36900" indent="0" algn="ctr">
              <a:buNone/>
            </a:pPr>
            <a:r>
              <a:rPr lang="en-US" sz="3100" dirty="0" smtClean="0">
                <a:effectLst/>
              </a:rPr>
              <a:t>Bell Work 1.4</a:t>
            </a:r>
          </a:p>
          <a:p>
            <a:pPr marL="36900" indent="0">
              <a:buNone/>
            </a:pPr>
            <a:r>
              <a:rPr lang="en-US" sz="3100" dirty="0" smtClean="0">
                <a:effectLst/>
              </a:rPr>
              <a:t>It </a:t>
            </a:r>
            <a:r>
              <a:rPr lang="en-US" sz="3100" dirty="0">
                <a:effectLst/>
              </a:rPr>
              <a:t>seems that the life story of British writer </a:t>
            </a:r>
            <a:r>
              <a:rPr lang="en-US" sz="3100" b="1" u="sng" dirty="0">
                <a:solidFill>
                  <a:srgbClr val="FFFF00"/>
                </a:solidFill>
              </a:rPr>
              <a:t>(1</a:t>
            </a:r>
            <a:r>
              <a:rPr lang="en-US" sz="3100" b="1" u="sng" dirty="0" smtClean="0">
                <a:solidFill>
                  <a:srgbClr val="FFFF00"/>
                </a:solidFill>
              </a:rPr>
              <a:t>) J.K</a:t>
            </a:r>
            <a:r>
              <a:rPr lang="en-US" sz="3100" b="1" u="sng" dirty="0">
                <a:solidFill>
                  <a:srgbClr val="FFFF00"/>
                </a:solidFill>
                <a:effectLst/>
              </a:rPr>
              <a:t>. Rowling the author, of the much-beloved, widely </a:t>
            </a:r>
            <a:r>
              <a:rPr lang="en-US" sz="3100" b="1" dirty="0">
                <a:solidFill>
                  <a:srgbClr val="FFFF00"/>
                </a:solidFill>
                <a:effectLst/>
              </a:rPr>
              <a:t> </a:t>
            </a:r>
            <a:r>
              <a:rPr lang="en-US" sz="3100" b="1" u="sng" dirty="0">
                <a:solidFill>
                  <a:srgbClr val="FFFF00"/>
                </a:solidFill>
                <a:effectLst/>
              </a:rPr>
              <a:t> acclaimed </a:t>
            </a:r>
            <a:r>
              <a:rPr lang="en-US" sz="3100" dirty="0" smtClean="0">
                <a:effectLst/>
              </a:rPr>
              <a:t>Harry </a:t>
            </a:r>
            <a:r>
              <a:rPr lang="en-US" sz="3100" dirty="0">
                <a:effectLst/>
              </a:rPr>
              <a:t>Potter fantasy series, has its own elements of magic. Joanne Rowling had written “</a:t>
            </a:r>
            <a:r>
              <a:rPr lang="en-US" sz="3100" dirty="0" smtClean="0">
                <a:effectLst/>
              </a:rPr>
              <a:t>almost continuously</a:t>
            </a:r>
            <a:r>
              <a:rPr lang="en-US" sz="3100" dirty="0">
                <a:effectLst/>
              </a:rPr>
              <a:t>,” she says since age six </a:t>
            </a:r>
            <a:r>
              <a:rPr lang="en-US" sz="3100" dirty="0">
                <a:solidFill>
                  <a:schemeClr val="tx1"/>
                </a:solidFill>
              </a:rPr>
              <a:t>but</a:t>
            </a:r>
            <a:r>
              <a:rPr lang="en-US" sz="3100" b="1" u="sng" dirty="0">
                <a:solidFill>
                  <a:srgbClr val="FFFF00"/>
                </a:solidFill>
              </a:rPr>
              <a:t> (2)</a:t>
            </a:r>
            <a:r>
              <a:rPr lang="en-US" sz="3100" dirty="0" smtClean="0"/>
              <a:t> </a:t>
            </a:r>
            <a:r>
              <a:rPr lang="en-US" sz="3100" b="1" u="sng" dirty="0" smtClean="0">
                <a:solidFill>
                  <a:srgbClr val="FFFF00"/>
                </a:solidFill>
                <a:effectLst/>
              </a:rPr>
              <a:t>had </a:t>
            </a:r>
            <a:r>
              <a:rPr lang="en-US" sz="3100" b="1" u="sng" dirty="0">
                <a:solidFill>
                  <a:srgbClr val="FFFF00"/>
                </a:solidFill>
                <a:effectLst/>
              </a:rPr>
              <a:t>not published</a:t>
            </a:r>
            <a:r>
              <a:rPr lang="en-US" sz="3100" dirty="0">
                <a:solidFill>
                  <a:srgbClr val="FFFF00"/>
                </a:solidFill>
                <a:effectLst/>
              </a:rPr>
              <a:t> </a:t>
            </a:r>
            <a:r>
              <a:rPr lang="en-US" sz="3100" dirty="0">
                <a:effectLst/>
              </a:rPr>
              <a:t>any writing</a:t>
            </a:r>
            <a:r>
              <a:rPr lang="en-US" sz="3100" dirty="0"/>
              <a:t>, when perhaps the most magical moment of  </a:t>
            </a:r>
            <a:r>
              <a:rPr lang="en-US" sz="3100" dirty="0" smtClean="0">
                <a:solidFill>
                  <a:schemeClr val="tx1"/>
                </a:solidFill>
                <a:effectLst/>
              </a:rPr>
              <a:t>her </a:t>
            </a:r>
            <a:r>
              <a:rPr lang="en-US" sz="3100" dirty="0">
                <a:solidFill>
                  <a:schemeClr val="tx1"/>
                </a:solidFill>
                <a:effectLst/>
              </a:rPr>
              <a:t>life </a:t>
            </a:r>
            <a:r>
              <a:rPr lang="en-US" sz="3100" dirty="0">
                <a:solidFill>
                  <a:schemeClr val="tx1"/>
                </a:solidFill>
              </a:rPr>
              <a:t>happened. </a:t>
            </a:r>
            <a:r>
              <a:rPr lang="en-US" sz="3100" dirty="0">
                <a:effectLst/>
              </a:rPr>
              <a:t>While riding on a crowded train from Manchester to London in 1990, the idea for Harry Potter occurred to her. </a:t>
            </a:r>
            <a:endParaRPr lang="en-US" sz="3100" dirty="0" smtClean="0">
              <a:effectLst/>
            </a:endParaRPr>
          </a:p>
          <a:p>
            <a:pPr marL="36900" indent="0">
              <a:buNone/>
            </a:pPr>
            <a:endParaRPr lang="en-US" sz="3100" dirty="0">
              <a:effectLst/>
            </a:endParaRPr>
          </a:p>
          <a:p>
            <a:pPr marL="36900" indent="0">
              <a:buNone/>
            </a:pPr>
            <a:r>
              <a:rPr lang="en-US" dirty="0">
                <a:effectLst/>
              </a:rPr>
              <a:t>       1.  A. NO CHANGE</a:t>
            </a:r>
          </a:p>
          <a:p>
            <a:r>
              <a:rPr lang="en-US" dirty="0">
                <a:effectLst/>
              </a:rPr>
              <a:t>      B. J.K. Rowling, the author of the much-beloved, widely acclaimed</a:t>
            </a:r>
          </a:p>
          <a:p>
            <a:r>
              <a:rPr lang="en-US" dirty="0">
                <a:effectLst/>
              </a:rPr>
              <a:t>      C. J.K. Rowling, the author of the much-beloved widely acclaimed</a:t>
            </a:r>
          </a:p>
          <a:p>
            <a:r>
              <a:rPr lang="en-US" dirty="0">
                <a:effectLst/>
              </a:rPr>
              <a:t>      D. J.K. Rowling the author of the much-beloved, widely acclaimed</a:t>
            </a:r>
          </a:p>
          <a:p>
            <a:pPr marL="36900" indent="0">
              <a:buNone/>
            </a:pPr>
            <a:r>
              <a:rPr lang="en-US" dirty="0">
                <a:effectLst/>
              </a:rPr>
              <a:t> </a:t>
            </a:r>
          </a:p>
          <a:p>
            <a:r>
              <a:rPr lang="en-US" dirty="0">
                <a:effectLst/>
              </a:rPr>
              <a:t>2. A. NO CHANGE</a:t>
            </a:r>
          </a:p>
          <a:p>
            <a:r>
              <a:rPr lang="en-US" dirty="0">
                <a:effectLst/>
              </a:rPr>
              <a:t>     B. have not published</a:t>
            </a:r>
          </a:p>
          <a:p>
            <a:r>
              <a:rPr lang="en-US" dirty="0">
                <a:effectLst/>
              </a:rPr>
              <a:t>     C. is not publishing</a:t>
            </a:r>
          </a:p>
          <a:p>
            <a:r>
              <a:rPr lang="en-US" dirty="0">
                <a:effectLst/>
              </a:rPr>
              <a:t>     D. was not published</a:t>
            </a:r>
          </a:p>
          <a:p>
            <a:endParaRPr lang="en-US" dirty="0"/>
          </a:p>
        </p:txBody>
      </p:sp>
    </p:spTree>
    <p:extLst>
      <p:ext uri="{BB962C8B-B14F-4D97-AF65-F5344CB8AC3E}">
        <p14:creationId xmlns:p14="http://schemas.microsoft.com/office/powerpoint/2010/main" val="1981685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8BF657-745A-4A77-8C70-1B269D71E902}"/>
              </a:ext>
            </a:extLst>
          </p:cNvPr>
          <p:cNvSpPr>
            <a:spLocks noGrp="1"/>
          </p:cNvSpPr>
          <p:nvPr>
            <p:ph type="title"/>
          </p:nvPr>
        </p:nvSpPr>
        <p:spPr>
          <a:xfrm>
            <a:off x="913795" y="114300"/>
            <a:ext cx="10353762" cy="171450"/>
          </a:xfrm>
        </p:spPr>
        <p:txBody>
          <a:bodyPr>
            <a:normAutofit fontScale="90000"/>
          </a:bodyPr>
          <a:lstStyle/>
          <a:p>
            <a:r>
              <a:rPr lang="en-US" sz="800" dirty="0"/>
              <a:t>3</a:t>
            </a:r>
          </a:p>
        </p:txBody>
      </p:sp>
      <p:sp>
        <p:nvSpPr>
          <p:cNvPr id="3" name="Content Placeholder 2">
            <a:extLst>
              <a:ext uri="{FF2B5EF4-FFF2-40B4-BE49-F238E27FC236}">
                <a16:creationId xmlns:a16="http://schemas.microsoft.com/office/drawing/2014/main" xmlns="" id="{3C3DEBA8-4572-4AE5-ACDF-019892A89075}"/>
              </a:ext>
            </a:extLst>
          </p:cNvPr>
          <p:cNvSpPr>
            <a:spLocks noGrp="1"/>
          </p:cNvSpPr>
          <p:nvPr>
            <p:ph idx="1"/>
          </p:nvPr>
        </p:nvSpPr>
        <p:spPr>
          <a:xfrm>
            <a:off x="913795" y="377190"/>
            <a:ext cx="10353762" cy="6099809"/>
          </a:xfrm>
        </p:spPr>
        <p:txBody>
          <a:bodyPr>
            <a:normAutofit fontScale="92500" lnSpcReduction="20000"/>
          </a:bodyPr>
          <a:lstStyle/>
          <a:p>
            <a:pPr marL="36900" indent="0">
              <a:buNone/>
            </a:pPr>
            <a:r>
              <a:rPr lang="en-US" sz="3300" dirty="0">
                <a:effectLst/>
              </a:rPr>
              <a:t>1.</a:t>
            </a:r>
            <a:r>
              <a:rPr lang="en-US" dirty="0">
                <a:effectLst/>
              </a:rPr>
              <a:t> </a:t>
            </a:r>
            <a:r>
              <a:rPr lang="en-US" sz="3200" b="1" dirty="0">
                <a:effectLst/>
              </a:rPr>
              <a:t>B—Commas</a:t>
            </a:r>
            <a:endParaRPr lang="en-US" sz="3200" dirty="0">
              <a:effectLst/>
            </a:endParaRPr>
          </a:p>
          <a:p>
            <a:r>
              <a:rPr lang="en-US" sz="3200" dirty="0">
                <a:effectLst/>
              </a:rPr>
              <a:t>Two commas are needed in the underlined section to make the sentence flow logically. One comma should be placed after </a:t>
            </a:r>
            <a:r>
              <a:rPr lang="en-US" sz="3200" b="1" dirty="0">
                <a:effectLst/>
              </a:rPr>
              <a:t>Rowling</a:t>
            </a:r>
            <a:r>
              <a:rPr lang="en-US" sz="3200" dirty="0">
                <a:effectLst/>
              </a:rPr>
              <a:t> to set off the phrase that begins with </a:t>
            </a:r>
            <a:r>
              <a:rPr lang="en-US" sz="3200" dirty="0" smtClean="0">
                <a:effectLst/>
              </a:rPr>
              <a:t>“the author” </a:t>
            </a:r>
            <a:r>
              <a:rPr lang="en-US" sz="3200" dirty="0">
                <a:effectLst/>
              </a:rPr>
              <a:t>and ends with </a:t>
            </a:r>
            <a:r>
              <a:rPr lang="en-US" sz="3200" dirty="0" smtClean="0">
                <a:effectLst/>
              </a:rPr>
              <a:t>“series.” </a:t>
            </a:r>
            <a:r>
              <a:rPr lang="en-US" sz="3200" dirty="0">
                <a:effectLst/>
              </a:rPr>
              <a:t>A second comma is needed between </a:t>
            </a:r>
            <a:r>
              <a:rPr lang="en-US" sz="3200" dirty="0" smtClean="0">
                <a:effectLst/>
              </a:rPr>
              <a:t>“beloved” </a:t>
            </a:r>
            <a:r>
              <a:rPr lang="en-US" sz="3200" dirty="0">
                <a:effectLst/>
              </a:rPr>
              <a:t>and </a:t>
            </a:r>
            <a:r>
              <a:rPr lang="en-US" sz="3200" dirty="0" smtClean="0">
                <a:effectLst/>
              </a:rPr>
              <a:t>“widely” </a:t>
            </a:r>
            <a:r>
              <a:rPr lang="en-US" sz="3200" dirty="0">
                <a:effectLst/>
              </a:rPr>
              <a:t>to separate the two adjectives. So, the sentence now reads: </a:t>
            </a:r>
            <a:r>
              <a:rPr lang="en-US" sz="3200" b="1" dirty="0">
                <a:solidFill>
                  <a:srgbClr val="FFFF00"/>
                </a:solidFill>
                <a:effectLst/>
              </a:rPr>
              <a:t>It seems that the life story of British writer J. K. Rowling, the author of the much-beloved, widely acclaimed Harry Potter fantasy series, has its own elements of magic.</a:t>
            </a:r>
            <a:endParaRPr lang="en-US" sz="3200" dirty="0">
              <a:solidFill>
                <a:srgbClr val="FFFF00"/>
              </a:solidFill>
              <a:effectLst/>
            </a:endParaRPr>
          </a:p>
          <a:p>
            <a:pPr marL="36900" indent="0">
              <a:buNone/>
            </a:pPr>
            <a:r>
              <a:rPr lang="en-US" sz="3200" b="1" dirty="0">
                <a:effectLst/>
              </a:rPr>
              <a:t> </a:t>
            </a:r>
            <a:endParaRPr lang="en-US" sz="3200" dirty="0">
              <a:effectLst/>
            </a:endParaRPr>
          </a:p>
          <a:p>
            <a:pPr marL="36900" lvl="0" indent="0">
              <a:buNone/>
            </a:pPr>
            <a:r>
              <a:rPr lang="en-US" sz="3200" b="1" dirty="0">
                <a:effectLst/>
              </a:rPr>
              <a:t>2. A—Verb Tense</a:t>
            </a:r>
            <a:endParaRPr lang="en-US" sz="3200" dirty="0">
              <a:effectLst/>
            </a:endParaRPr>
          </a:p>
          <a:p>
            <a:r>
              <a:rPr lang="en-US" sz="3200" dirty="0">
                <a:effectLst/>
              </a:rPr>
              <a:t>The underlined section is correct as written because </a:t>
            </a:r>
            <a:r>
              <a:rPr lang="en-US" sz="3200" b="1" dirty="0">
                <a:solidFill>
                  <a:srgbClr val="FFFF00"/>
                </a:solidFill>
                <a:effectLst/>
              </a:rPr>
              <a:t>had not published </a:t>
            </a:r>
            <a:r>
              <a:rPr lang="en-US" sz="3200" dirty="0">
                <a:effectLst/>
              </a:rPr>
              <a:t>is past tense, and the writer is discussing Rowling’s failure to publish for many; years. In addition, </a:t>
            </a:r>
            <a:r>
              <a:rPr lang="en-US" sz="3200" b="1" dirty="0">
                <a:solidFill>
                  <a:srgbClr val="FFFF00"/>
                </a:solidFill>
                <a:effectLst/>
              </a:rPr>
              <a:t>had not published </a:t>
            </a:r>
            <a:r>
              <a:rPr lang="en-US" sz="3200" dirty="0">
                <a:effectLst/>
              </a:rPr>
              <a:t>matches </a:t>
            </a:r>
            <a:r>
              <a:rPr lang="en-US" sz="3200" b="1" dirty="0">
                <a:solidFill>
                  <a:srgbClr val="FFFF00"/>
                </a:solidFill>
                <a:effectLst/>
              </a:rPr>
              <a:t>had written </a:t>
            </a:r>
            <a:r>
              <a:rPr lang="en-US" sz="3200" dirty="0">
                <a:effectLst/>
              </a:rPr>
              <a:t>in the first part of the sentence, making the verbs parallel.</a:t>
            </a:r>
          </a:p>
          <a:p>
            <a:endParaRPr lang="en-US" dirty="0"/>
          </a:p>
        </p:txBody>
      </p:sp>
    </p:spTree>
    <p:extLst>
      <p:ext uri="{BB962C8B-B14F-4D97-AF65-F5344CB8AC3E}">
        <p14:creationId xmlns:p14="http://schemas.microsoft.com/office/powerpoint/2010/main" val="4098213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0D1668-5921-4E26-BDAD-53E327E404A7}"/>
              </a:ext>
            </a:extLst>
          </p:cNvPr>
          <p:cNvSpPr>
            <a:spLocks noGrp="1"/>
          </p:cNvSpPr>
          <p:nvPr>
            <p:ph type="title"/>
          </p:nvPr>
        </p:nvSpPr>
        <p:spPr>
          <a:xfrm>
            <a:off x="913795" y="0"/>
            <a:ext cx="10353762" cy="45719"/>
          </a:xfrm>
        </p:spPr>
        <p:txBody>
          <a:bodyPr>
            <a:normAutofit fontScale="90000"/>
          </a:bodyPr>
          <a:lstStyle/>
          <a:p>
            <a:r>
              <a:rPr lang="en-US" sz="800" dirty="0"/>
              <a:t>3</a:t>
            </a:r>
          </a:p>
        </p:txBody>
      </p:sp>
      <p:sp>
        <p:nvSpPr>
          <p:cNvPr id="3" name="Content Placeholder 2">
            <a:extLst>
              <a:ext uri="{FF2B5EF4-FFF2-40B4-BE49-F238E27FC236}">
                <a16:creationId xmlns:a16="http://schemas.microsoft.com/office/drawing/2014/main" xmlns="" id="{88FE27B6-6600-4DDF-B139-44E0F8F05C62}"/>
              </a:ext>
            </a:extLst>
          </p:cNvPr>
          <p:cNvSpPr>
            <a:spLocks noGrp="1"/>
          </p:cNvSpPr>
          <p:nvPr>
            <p:ph idx="1"/>
          </p:nvPr>
        </p:nvSpPr>
        <p:spPr>
          <a:xfrm>
            <a:off x="651510" y="171450"/>
            <a:ext cx="10616047" cy="6366509"/>
          </a:xfrm>
        </p:spPr>
        <p:txBody>
          <a:bodyPr>
            <a:noAutofit/>
          </a:bodyPr>
          <a:lstStyle/>
          <a:p>
            <a:pPr marL="36900" indent="0">
              <a:buNone/>
            </a:pPr>
            <a:r>
              <a:rPr lang="en-US" sz="2400" dirty="0">
                <a:effectLst/>
              </a:rPr>
              <a:t>While riding on a crowded train from Manchester to London in 1990, the idea for Harry Potter occurred to her. The ensuing story of a young boy </a:t>
            </a:r>
            <a:r>
              <a:rPr lang="en-US" sz="2400" b="1" u="sng" dirty="0">
                <a:solidFill>
                  <a:srgbClr val="FFFF00"/>
                </a:solidFill>
                <a:effectLst/>
              </a:rPr>
              <a:t>which</a:t>
            </a:r>
            <a:r>
              <a:rPr lang="en-US" sz="2400" b="1" dirty="0">
                <a:solidFill>
                  <a:srgbClr val="FFFF00"/>
                </a:solidFill>
                <a:effectLst/>
              </a:rPr>
              <a:t> </a:t>
            </a:r>
            <a:r>
              <a:rPr lang="en-US" sz="2400" dirty="0">
                <a:effectLst/>
              </a:rPr>
              <a:t>did not know he was a wizard </a:t>
            </a:r>
            <a:r>
              <a:rPr lang="en-US" sz="2400" b="1" u="sng" dirty="0">
                <a:solidFill>
                  <a:srgbClr val="FFFF00"/>
                </a:solidFill>
                <a:effectLst/>
              </a:rPr>
              <a:t>has enthralled millions of readers.</a:t>
            </a:r>
            <a:r>
              <a:rPr lang="en-US" sz="2400" b="1" dirty="0">
                <a:effectLst/>
              </a:rPr>
              <a:t>                       	</a:t>
            </a:r>
            <a:r>
              <a:rPr lang="en-US" sz="2400" b="1" dirty="0">
                <a:solidFill>
                  <a:srgbClr val="FFFF00"/>
                </a:solidFill>
                <a:effectLst/>
              </a:rPr>
              <a:t>3  </a:t>
            </a:r>
            <a:r>
              <a:rPr lang="en-US" sz="2400" b="1" dirty="0">
                <a:effectLst/>
              </a:rPr>
              <a:t>                </a:t>
            </a:r>
            <a:r>
              <a:rPr lang="en-US" sz="2400" b="1" dirty="0">
                <a:solidFill>
                  <a:srgbClr val="FFFF00"/>
                </a:solidFill>
                <a:effectLst/>
              </a:rPr>
              <a:t>                                                 		         4</a:t>
            </a:r>
            <a:endParaRPr lang="en-US" sz="2400" dirty="0">
              <a:solidFill>
                <a:srgbClr val="FFFF00"/>
              </a:solidFill>
              <a:effectLst/>
            </a:endParaRPr>
          </a:p>
          <a:p>
            <a:pPr marL="36900" indent="0">
              <a:buNone/>
            </a:pPr>
            <a:r>
              <a:rPr lang="en-US" sz="1800" dirty="0">
                <a:effectLst/>
              </a:rPr>
              <a:t>3</a:t>
            </a:r>
            <a:r>
              <a:rPr lang="en-US" sz="2400" dirty="0">
                <a:effectLst/>
              </a:rPr>
              <a:t>. A. NO CHANGE</a:t>
            </a:r>
          </a:p>
          <a:p>
            <a:pPr marL="36900" indent="0">
              <a:buNone/>
            </a:pPr>
            <a:r>
              <a:rPr lang="en-US" sz="2400" dirty="0"/>
              <a:t>     </a:t>
            </a:r>
            <a:r>
              <a:rPr lang="en-US" sz="2400" dirty="0">
                <a:effectLst/>
              </a:rPr>
              <a:t>B. whom</a:t>
            </a:r>
          </a:p>
          <a:p>
            <a:r>
              <a:rPr lang="en-US" sz="2400" dirty="0">
                <a:effectLst/>
              </a:rPr>
              <a:t> C. who</a:t>
            </a:r>
          </a:p>
          <a:p>
            <a:r>
              <a:rPr lang="en-US" sz="2400" dirty="0">
                <a:effectLst/>
              </a:rPr>
              <a:t> D. and he</a:t>
            </a:r>
          </a:p>
          <a:p>
            <a:r>
              <a:rPr lang="en-US" sz="2400" dirty="0"/>
              <a:t>4. The writer is considering revising “has enthralled millions of readers” to read “has been read by many people.” If this revision were made, the sentence would primarily lose:</a:t>
            </a:r>
          </a:p>
          <a:p>
            <a:r>
              <a:rPr lang="en-US" sz="2400" dirty="0"/>
              <a:t>     A. important details about Harry Potter novels.</a:t>
            </a:r>
          </a:p>
          <a:p>
            <a:r>
              <a:rPr lang="en-US" sz="2400" dirty="0"/>
              <a:t>     B. specific information about Rowling’s writing abilities</a:t>
            </a:r>
          </a:p>
          <a:p>
            <a:r>
              <a:rPr lang="en-US" sz="2400" dirty="0"/>
              <a:t>     C. characteristics of individuals who read Rowling’s books.</a:t>
            </a:r>
          </a:p>
          <a:p>
            <a:r>
              <a:rPr lang="en-US" sz="2400" dirty="0"/>
              <a:t>     D. the extensive emotional impact of Rowling series.</a:t>
            </a:r>
          </a:p>
        </p:txBody>
      </p:sp>
    </p:spTree>
    <p:extLst>
      <p:ext uri="{BB962C8B-B14F-4D97-AF65-F5344CB8AC3E}">
        <p14:creationId xmlns:p14="http://schemas.microsoft.com/office/powerpoint/2010/main" val="1276481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0195F-FC9A-4FC5-923E-EEEFA46F1325}"/>
              </a:ext>
            </a:extLst>
          </p:cNvPr>
          <p:cNvSpPr>
            <a:spLocks noGrp="1"/>
          </p:cNvSpPr>
          <p:nvPr>
            <p:ph type="title"/>
          </p:nvPr>
        </p:nvSpPr>
        <p:spPr>
          <a:xfrm flipV="1">
            <a:off x="838200" y="-45718"/>
            <a:ext cx="10515600" cy="45719"/>
          </a:xfrm>
        </p:spPr>
        <p:txBody>
          <a:bodyPr>
            <a:normAutofit fontScale="90000"/>
          </a:bodyPr>
          <a:lstStyle/>
          <a:p>
            <a:r>
              <a:rPr lang="en-US" sz="800" dirty="0"/>
              <a:t>4</a:t>
            </a:r>
          </a:p>
        </p:txBody>
      </p:sp>
      <p:sp>
        <p:nvSpPr>
          <p:cNvPr id="3" name="Content Placeholder 2">
            <a:extLst>
              <a:ext uri="{FF2B5EF4-FFF2-40B4-BE49-F238E27FC236}">
                <a16:creationId xmlns:a16="http://schemas.microsoft.com/office/drawing/2014/main" xmlns="" id="{9E066832-565B-4F90-BF22-B2971F81DFDE}"/>
              </a:ext>
            </a:extLst>
          </p:cNvPr>
          <p:cNvSpPr>
            <a:spLocks noGrp="1"/>
          </p:cNvSpPr>
          <p:nvPr>
            <p:ph idx="1"/>
          </p:nvPr>
        </p:nvSpPr>
        <p:spPr>
          <a:xfrm>
            <a:off x="838200" y="285750"/>
            <a:ext cx="10515600" cy="5891213"/>
          </a:xfrm>
        </p:spPr>
        <p:txBody>
          <a:bodyPr/>
          <a:lstStyle/>
          <a:p>
            <a:pPr lvl="0"/>
            <a:r>
              <a:rPr lang="en-US" b="1" dirty="0"/>
              <a:t>C—</a:t>
            </a:r>
            <a:r>
              <a:rPr lang="en-US" b="1" dirty="0">
                <a:solidFill>
                  <a:srgbClr val="FFFF00"/>
                </a:solidFill>
              </a:rPr>
              <a:t>Pronoun-Antecedent Agreement</a:t>
            </a:r>
            <a:endParaRPr lang="en-US" dirty="0">
              <a:solidFill>
                <a:srgbClr val="FFFF00"/>
              </a:solidFill>
            </a:endParaRPr>
          </a:p>
          <a:p>
            <a:r>
              <a:rPr lang="en-US" dirty="0"/>
              <a:t>Usually, the pronouns who and whom refer to people, while the pronoun that and which are most often applied to animals and things. A young boy is part of the sentence’s subject, so </a:t>
            </a:r>
            <a:r>
              <a:rPr lang="en-US" dirty="0">
                <a:solidFill>
                  <a:srgbClr val="FFFF00"/>
                </a:solidFill>
              </a:rPr>
              <a:t>who</a:t>
            </a:r>
            <a:r>
              <a:rPr lang="en-US" dirty="0"/>
              <a:t> instead of whom would be the correct pronoun to choose.</a:t>
            </a:r>
          </a:p>
          <a:p>
            <a:pPr lvl="0"/>
            <a:r>
              <a:rPr lang="en-US" b="1" dirty="0">
                <a:solidFill>
                  <a:srgbClr val="FFFF00"/>
                </a:solidFill>
              </a:rPr>
              <a:t>D—Analysis </a:t>
            </a:r>
            <a:endParaRPr lang="en-US" dirty="0">
              <a:solidFill>
                <a:srgbClr val="FFFF00"/>
              </a:solidFill>
            </a:endParaRPr>
          </a:p>
          <a:p>
            <a:r>
              <a:rPr lang="en-US" dirty="0"/>
              <a:t>The phrase </a:t>
            </a:r>
            <a:r>
              <a:rPr lang="en-US" u="sng" dirty="0">
                <a:solidFill>
                  <a:srgbClr val="FFFF00"/>
                </a:solidFill>
              </a:rPr>
              <a:t>has enthralled millions of readers </a:t>
            </a:r>
            <a:r>
              <a:rPr lang="en-US" dirty="0"/>
              <a:t>indicates that the Harry Potter books have charmed and enchanted an extensive number of people. </a:t>
            </a:r>
            <a:r>
              <a:rPr lang="en-US" dirty="0">
                <a:solidFill>
                  <a:srgbClr val="FFFF00"/>
                </a:solidFill>
              </a:rPr>
              <a:t>The emotional impact, </a:t>
            </a:r>
            <a:r>
              <a:rPr lang="en-US" b="1" dirty="0">
                <a:solidFill>
                  <a:srgbClr val="FFFF00"/>
                </a:solidFill>
              </a:rPr>
              <a:t>D,</a:t>
            </a:r>
            <a:r>
              <a:rPr lang="en-US" dirty="0">
                <a:solidFill>
                  <a:srgbClr val="FFFF00"/>
                </a:solidFill>
              </a:rPr>
              <a:t> </a:t>
            </a:r>
            <a:r>
              <a:rPr lang="en-US" dirty="0"/>
              <a:t>and appeal of the series would be lost with the revisions.</a:t>
            </a:r>
          </a:p>
          <a:p>
            <a:endParaRPr lang="en-US" dirty="0"/>
          </a:p>
        </p:txBody>
      </p:sp>
    </p:spTree>
    <p:extLst>
      <p:ext uri="{BB962C8B-B14F-4D97-AF65-F5344CB8AC3E}">
        <p14:creationId xmlns:p14="http://schemas.microsoft.com/office/powerpoint/2010/main" val="2771878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C8868C-1E5F-4E63-A13C-BA7E061F16B5}"/>
              </a:ext>
            </a:extLst>
          </p:cNvPr>
          <p:cNvSpPr>
            <a:spLocks noGrp="1"/>
          </p:cNvSpPr>
          <p:nvPr>
            <p:ph type="title"/>
          </p:nvPr>
        </p:nvSpPr>
        <p:spPr>
          <a:xfrm>
            <a:off x="838200" y="1"/>
            <a:ext cx="10515600" cy="93784"/>
          </a:xfrm>
        </p:spPr>
        <p:txBody>
          <a:bodyPr>
            <a:normAutofit fontScale="90000"/>
          </a:bodyPr>
          <a:lstStyle/>
          <a:p>
            <a:r>
              <a:rPr lang="en-US" sz="800" dirty="0"/>
              <a:t>6</a:t>
            </a:r>
          </a:p>
        </p:txBody>
      </p:sp>
      <p:sp>
        <p:nvSpPr>
          <p:cNvPr id="3" name="Content Placeholder 2">
            <a:extLst>
              <a:ext uri="{FF2B5EF4-FFF2-40B4-BE49-F238E27FC236}">
                <a16:creationId xmlns:a16="http://schemas.microsoft.com/office/drawing/2014/main" xmlns="" id="{DF341A80-F329-474C-A3EF-5FD4AE7B9904}"/>
              </a:ext>
            </a:extLst>
          </p:cNvPr>
          <p:cNvSpPr>
            <a:spLocks noGrp="1"/>
          </p:cNvSpPr>
          <p:nvPr>
            <p:ph idx="1"/>
          </p:nvPr>
        </p:nvSpPr>
        <p:spPr>
          <a:xfrm>
            <a:off x="1120000" y="222738"/>
            <a:ext cx="10233800" cy="6365631"/>
          </a:xfrm>
        </p:spPr>
        <p:txBody>
          <a:bodyPr>
            <a:normAutofit fontScale="92500" lnSpcReduction="10000"/>
          </a:bodyPr>
          <a:lstStyle/>
          <a:p>
            <a:r>
              <a:rPr lang="en-US" dirty="0"/>
              <a:t>Rowling and her young daughter </a:t>
            </a:r>
            <a:r>
              <a:rPr lang="en-US" b="1" u="sng" dirty="0"/>
              <a:t>were</a:t>
            </a:r>
            <a:r>
              <a:rPr lang="en-US" b="1" u="sng" dirty="0">
                <a:solidFill>
                  <a:srgbClr val="FFFF00"/>
                </a:solidFill>
              </a:rPr>
              <a:t>, when she wrote, living on state benefits,</a:t>
            </a:r>
            <a:r>
              <a:rPr lang="en-US" dirty="0"/>
              <a:t> the first Harry Potter                                        </a:t>
            </a:r>
            <a:r>
              <a:rPr lang="en-US" b="1" dirty="0">
                <a:solidFill>
                  <a:srgbClr val="FFFF00"/>
                </a:solidFill>
              </a:rPr>
              <a:t>5</a:t>
            </a:r>
          </a:p>
          <a:p>
            <a:r>
              <a:rPr lang="en-US" dirty="0"/>
              <a:t>novel, </a:t>
            </a:r>
            <a:r>
              <a:rPr lang="en-US" i="1" dirty="0"/>
              <a:t>Harry Potter and the Philosopher’s Stone</a:t>
            </a:r>
            <a:r>
              <a:rPr lang="en-US" dirty="0"/>
              <a:t>. </a:t>
            </a:r>
            <a:r>
              <a:rPr lang="en-US" b="1" u="sng" dirty="0">
                <a:solidFill>
                  <a:srgbClr val="FFFF00"/>
                </a:solidFill>
              </a:rPr>
              <a:t>Rowling who</a:t>
            </a:r>
            <a:r>
              <a:rPr lang="en-US" b="1" u="sng" dirty="0"/>
              <a:t> </a:t>
            </a:r>
            <a:r>
              <a:rPr lang="en-US" b="1" u="sng" dirty="0">
                <a:solidFill>
                  <a:srgbClr val="FFFF00"/>
                </a:solidFill>
              </a:rPr>
              <a:t>completed the manuscript </a:t>
            </a:r>
            <a:r>
              <a:rPr lang="en-US" dirty="0"/>
              <a:t>on a manual typewriter.</a:t>
            </a:r>
          </a:p>
          <a:p>
            <a:r>
              <a:rPr lang="en-US" dirty="0"/>
              <a:t>	</a:t>
            </a:r>
            <a:r>
              <a:rPr lang="en-US" b="1" dirty="0"/>
              <a:t>6</a:t>
            </a:r>
          </a:p>
          <a:p>
            <a:r>
              <a:rPr lang="en-US" dirty="0"/>
              <a:t>5.  A. NO CHANGE</a:t>
            </a:r>
          </a:p>
          <a:p>
            <a:r>
              <a:rPr lang="en-US" dirty="0"/>
              <a:t>      B. as she wrote, were living on state benefits,</a:t>
            </a:r>
          </a:p>
          <a:p>
            <a:r>
              <a:rPr lang="en-US" dirty="0"/>
              <a:t>      C. were living on state benefits, which was when she wrote</a:t>
            </a:r>
          </a:p>
          <a:p>
            <a:r>
              <a:rPr lang="en-US" dirty="0"/>
              <a:t>      D. were living on state benefits when she wrote</a:t>
            </a:r>
          </a:p>
          <a:p>
            <a:r>
              <a:rPr lang="en-US" dirty="0"/>
              <a:t> </a:t>
            </a:r>
          </a:p>
          <a:p>
            <a:r>
              <a:rPr lang="en-US" dirty="0"/>
              <a:t>6. A. NO CHANGE</a:t>
            </a:r>
          </a:p>
          <a:p>
            <a:r>
              <a:rPr lang="en-US" dirty="0"/>
              <a:t>     B. Rowling completed the manuscript</a:t>
            </a:r>
          </a:p>
          <a:p>
            <a:r>
              <a:rPr lang="en-US" dirty="0"/>
              <a:t>     C. Rowling, after completed the manuscript</a:t>
            </a:r>
          </a:p>
          <a:p>
            <a:r>
              <a:rPr lang="en-US" dirty="0"/>
              <a:t>      D. Rowling’s completed manuscript</a:t>
            </a:r>
          </a:p>
          <a:p>
            <a:endParaRPr lang="en-US" dirty="0"/>
          </a:p>
        </p:txBody>
      </p:sp>
    </p:spTree>
    <p:extLst>
      <p:ext uri="{BB962C8B-B14F-4D97-AF65-F5344CB8AC3E}">
        <p14:creationId xmlns:p14="http://schemas.microsoft.com/office/powerpoint/2010/main" val="3266041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51AFD7-A4EC-45FB-8CA0-31DDD4692EB5}"/>
              </a:ext>
            </a:extLst>
          </p:cNvPr>
          <p:cNvSpPr>
            <a:spLocks noGrp="1"/>
          </p:cNvSpPr>
          <p:nvPr>
            <p:ph type="title"/>
          </p:nvPr>
        </p:nvSpPr>
        <p:spPr>
          <a:xfrm flipV="1">
            <a:off x="838200" y="-45718"/>
            <a:ext cx="10515600" cy="45719"/>
          </a:xfrm>
        </p:spPr>
        <p:txBody>
          <a:bodyPr>
            <a:normAutofit fontScale="90000"/>
          </a:bodyPr>
          <a:lstStyle/>
          <a:p>
            <a:r>
              <a:rPr lang="en-US" sz="800" dirty="0"/>
              <a:t>6</a:t>
            </a:r>
          </a:p>
        </p:txBody>
      </p:sp>
      <p:sp>
        <p:nvSpPr>
          <p:cNvPr id="3" name="Content Placeholder 2">
            <a:extLst>
              <a:ext uri="{FF2B5EF4-FFF2-40B4-BE49-F238E27FC236}">
                <a16:creationId xmlns:a16="http://schemas.microsoft.com/office/drawing/2014/main" xmlns="" id="{D149B1A6-48B9-4189-B3E3-D2D90C74B2AF}"/>
              </a:ext>
            </a:extLst>
          </p:cNvPr>
          <p:cNvSpPr>
            <a:spLocks noGrp="1"/>
          </p:cNvSpPr>
          <p:nvPr>
            <p:ph idx="1"/>
          </p:nvPr>
        </p:nvSpPr>
        <p:spPr>
          <a:xfrm>
            <a:off x="1120000" y="457200"/>
            <a:ext cx="10233800" cy="5719763"/>
          </a:xfrm>
        </p:spPr>
        <p:txBody>
          <a:bodyPr/>
          <a:lstStyle/>
          <a:p>
            <a:pPr lvl="0"/>
            <a:r>
              <a:rPr lang="en-US" b="1" dirty="0">
                <a:solidFill>
                  <a:srgbClr val="FFFF00"/>
                </a:solidFill>
              </a:rPr>
              <a:t>5. D—Sentence Reorganization—misplaced modifiers </a:t>
            </a:r>
            <a:endParaRPr lang="en-US" dirty="0">
              <a:solidFill>
                <a:srgbClr val="FFFF00"/>
              </a:solidFill>
            </a:endParaRPr>
          </a:p>
          <a:p>
            <a:r>
              <a:rPr lang="en-US" dirty="0"/>
              <a:t>When phrases and words are positioned incorrectly, sentences can become difficult to understand. The sentence should be revised by moving </a:t>
            </a:r>
            <a:r>
              <a:rPr lang="en-US" b="1" dirty="0">
                <a:solidFill>
                  <a:srgbClr val="FFFF00"/>
                </a:solidFill>
              </a:rPr>
              <a:t>when she wrote</a:t>
            </a:r>
            <a:r>
              <a:rPr lang="en-US" dirty="0">
                <a:solidFill>
                  <a:srgbClr val="FFFF00"/>
                </a:solidFill>
              </a:rPr>
              <a:t> </a:t>
            </a:r>
            <a:r>
              <a:rPr lang="en-US" dirty="0"/>
              <a:t>after </a:t>
            </a:r>
            <a:r>
              <a:rPr lang="en-US" b="1" dirty="0">
                <a:solidFill>
                  <a:srgbClr val="FFFF00"/>
                </a:solidFill>
              </a:rPr>
              <a:t>state benefits</a:t>
            </a:r>
            <a:r>
              <a:rPr lang="en-US" dirty="0">
                <a:solidFill>
                  <a:srgbClr val="FFFF00"/>
                </a:solidFill>
              </a:rPr>
              <a:t>.</a:t>
            </a:r>
          </a:p>
          <a:p>
            <a:r>
              <a:rPr lang="en-US" dirty="0"/>
              <a:t>Rowling and her young daughter </a:t>
            </a:r>
            <a:r>
              <a:rPr lang="en-US" b="1" u="sng" dirty="0"/>
              <a:t>were</a:t>
            </a:r>
            <a:r>
              <a:rPr lang="en-US" b="1" u="sng" dirty="0">
                <a:solidFill>
                  <a:srgbClr val="FFFF00"/>
                </a:solidFill>
              </a:rPr>
              <a:t> living on state benefits when she wrote </a:t>
            </a:r>
            <a:r>
              <a:rPr lang="en-US" dirty="0"/>
              <a:t>the first Harry Potter novel, </a:t>
            </a:r>
            <a:r>
              <a:rPr lang="en-US" i="1" dirty="0"/>
              <a:t>Harry Potter and the Philosopher’s Stone</a:t>
            </a:r>
            <a:r>
              <a:rPr lang="en-US" dirty="0"/>
              <a:t>.</a:t>
            </a:r>
          </a:p>
          <a:p>
            <a:r>
              <a:rPr lang="en-US" dirty="0"/>
              <a:t> </a:t>
            </a:r>
          </a:p>
          <a:p>
            <a:pPr lvl="0"/>
            <a:r>
              <a:rPr lang="en-US" b="1" dirty="0">
                <a:solidFill>
                  <a:srgbClr val="FFFF00"/>
                </a:solidFill>
              </a:rPr>
              <a:t>6. B—Sentence Fragments</a:t>
            </a:r>
            <a:endParaRPr lang="en-US" dirty="0">
              <a:solidFill>
                <a:srgbClr val="FFFF00"/>
              </a:solidFill>
            </a:endParaRPr>
          </a:p>
          <a:p>
            <a:r>
              <a:rPr lang="en-US" dirty="0"/>
              <a:t>The underlined section is missing a verb, thus creating a sentence fragment. By adding the verb </a:t>
            </a:r>
            <a:r>
              <a:rPr lang="en-US" b="1" dirty="0"/>
              <a:t>Completed</a:t>
            </a:r>
            <a:r>
              <a:rPr lang="en-US" dirty="0"/>
              <a:t>,</a:t>
            </a:r>
            <a:r>
              <a:rPr lang="en-US" dirty="0">
                <a:solidFill>
                  <a:srgbClr val="FFFF00"/>
                </a:solidFill>
              </a:rPr>
              <a:t> </a:t>
            </a:r>
            <a:r>
              <a:rPr lang="en-US" b="1" dirty="0">
                <a:solidFill>
                  <a:srgbClr val="FFFF00"/>
                </a:solidFill>
              </a:rPr>
              <a:t>B</a:t>
            </a:r>
            <a:r>
              <a:rPr lang="en-US" dirty="0">
                <a:solidFill>
                  <a:srgbClr val="FFFF00"/>
                </a:solidFill>
              </a:rPr>
              <a:t> turns the fragment into a complete sentence.</a:t>
            </a:r>
          </a:p>
          <a:p>
            <a:endParaRPr lang="en-US" b="1" dirty="0"/>
          </a:p>
        </p:txBody>
      </p:sp>
    </p:spTree>
    <p:extLst>
      <p:ext uri="{BB962C8B-B14F-4D97-AF65-F5344CB8AC3E}">
        <p14:creationId xmlns:p14="http://schemas.microsoft.com/office/powerpoint/2010/main" val="2357798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D9E41C-692F-4930-B9C2-0B0D5908C83F}"/>
              </a:ext>
            </a:extLst>
          </p:cNvPr>
          <p:cNvSpPr>
            <a:spLocks noGrp="1"/>
          </p:cNvSpPr>
          <p:nvPr>
            <p:ph type="title"/>
          </p:nvPr>
        </p:nvSpPr>
        <p:spPr>
          <a:xfrm>
            <a:off x="838200" y="91441"/>
            <a:ext cx="10515600" cy="217169"/>
          </a:xfrm>
        </p:spPr>
        <p:txBody>
          <a:bodyPr>
            <a:normAutofit/>
          </a:bodyPr>
          <a:lstStyle/>
          <a:p>
            <a:r>
              <a:rPr lang="en-US" sz="800" dirty="0"/>
              <a:t>8</a:t>
            </a:r>
          </a:p>
        </p:txBody>
      </p:sp>
      <p:sp>
        <p:nvSpPr>
          <p:cNvPr id="3" name="Content Placeholder 2">
            <a:extLst>
              <a:ext uri="{FF2B5EF4-FFF2-40B4-BE49-F238E27FC236}">
                <a16:creationId xmlns:a16="http://schemas.microsoft.com/office/drawing/2014/main" xmlns="" id="{66EF23EF-EE1C-45A6-91ED-CDD02A860C74}"/>
              </a:ext>
            </a:extLst>
          </p:cNvPr>
          <p:cNvSpPr>
            <a:spLocks noGrp="1"/>
          </p:cNvSpPr>
          <p:nvPr>
            <p:ph idx="1"/>
          </p:nvPr>
        </p:nvSpPr>
        <p:spPr>
          <a:xfrm>
            <a:off x="1120000" y="308610"/>
            <a:ext cx="10233800" cy="6299454"/>
          </a:xfrm>
        </p:spPr>
        <p:txBody>
          <a:bodyPr>
            <a:normAutofit fontScale="85000" lnSpcReduction="20000"/>
          </a:bodyPr>
          <a:lstStyle/>
          <a:p>
            <a:r>
              <a:rPr lang="en-US" dirty="0"/>
              <a:t>The first twelve publishers rejected the </a:t>
            </a:r>
            <a:r>
              <a:rPr lang="en-US" b="1" u="sng" dirty="0">
                <a:solidFill>
                  <a:srgbClr val="FFFF00"/>
                </a:solidFill>
              </a:rPr>
              <a:t>manuscript,</a:t>
            </a:r>
            <a:r>
              <a:rPr lang="en-US" b="1" dirty="0">
                <a:solidFill>
                  <a:srgbClr val="FFFF00"/>
                </a:solidFill>
              </a:rPr>
              <a:t> </a:t>
            </a:r>
            <a:r>
              <a:rPr lang="en-US" dirty="0"/>
              <a:t>finally a small British publisher  				                    7</a:t>
            </a:r>
          </a:p>
          <a:p>
            <a:r>
              <a:rPr lang="en-US" dirty="0"/>
              <a:t>named Bloomsbury accepted it, after the eight-year-old daughter of the company’s chairman read the first chapter and demanded the second. A year later, Scholastic, Inc., won the publishing right to the novel in the United State and paid Rowling more than $100,000 a sum </a:t>
            </a:r>
            <a:r>
              <a:rPr lang="en-US" b="1" u="sng" dirty="0">
                <a:solidFill>
                  <a:srgbClr val="FFFF00"/>
                </a:solidFill>
              </a:rPr>
              <a:t>which shocked Rowling reportedly.</a:t>
            </a:r>
            <a:r>
              <a:rPr lang="en-US" dirty="0">
                <a:solidFill>
                  <a:srgbClr val="FFFF00"/>
                </a:solidFill>
              </a:rPr>
              <a:t> </a:t>
            </a:r>
            <a:r>
              <a:rPr lang="en-US" dirty="0"/>
              <a:t>The book also won several 			8</a:t>
            </a:r>
          </a:p>
          <a:p>
            <a:r>
              <a:rPr lang="en-US" dirty="0"/>
              <a:t>prestigious awards prior to being published in the United States in October 1998.</a:t>
            </a:r>
          </a:p>
          <a:p>
            <a:pPr marL="0" indent="0">
              <a:buNone/>
            </a:pPr>
            <a:endParaRPr lang="en-US" dirty="0"/>
          </a:p>
          <a:p>
            <a:r>
              <a:rPr lang="en-US" dirty="0"/>
              <a:t>7. A. NO CHANGE</a:t>
            </a:r>
          </a:p>
          <a:p>
            <a:r>
              <a:rPr lang="en-US" dirty="0"/>
              <a:t>     B. manuscript, but</a:t>
            </a:r>
          </a:p>
          <a:p>
            <a:r>
              <a:rPr lang="en-US" dirty="0"/>
              <a:t>     C. manuscript but</a:t>
            </a:r>
          </a:p>
          <a:p>
            <a:r>
              <a:rPr lang="en-US" dirty="0"/>
              <a:t>     D. manuscript; but</a:t>
            </a:r>
          </a:p>
          <a:p>
            <a:r>
              <a:rPr lang="en-US" dirty="0"/>
              <a:t>8. A. NO CHANGE</a:t>
            </a:r>
          </a:p>
          <a:p>
            <a:r>
              <a:rPr lang="en-US" dirty="0"/>
              <a:t>     B. reportedly shocked Rowling.</a:t>
            </a:r>
          </a:p>
          <a:p>
            <a:r>
              <a:rPr lang="en-US" dirty="0"/>
              <a:t>     C. which shocked reportedly Rowling.</a:t>
            </a:r>
          </a:p>
          <a:p>
            <a:r>
              <a:rPr lang="en-US" dirty="0"/>
              <a:t>      D. which reportedly shocked Rowling.</a:t>
            </a:r>
          </a:p>
          <a:p>
            <a:endParaRPr lang="en-US" dirty="0"/>
          </a:p>
        </p:txBody>
      </p:sp>
    </p:spTree>
    <p:extLst>
      <p:ext uri="{BB962C8B-B14F-4D97-AF65-F5344CB8AC3E}">
        <p14:creationId xmlns:p14="http://schemas.microsoft.com/office/powerpoint/2010/main" val="2037248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6049CA-46BF-4EF6-8E15-EDE0CAD07531}"/>
              </a:ext>
            </a:extLst>
          </p:cNvPr>
          <p:cNvSpPr>
            <a:spLocks noGrp="1"/>
          </p:cNvSpPr>
          <p:nvPr>
            <p:ph type="title"/>
          </p:nvPr>
        </p:nvSpPr>
        <p:spPr>
          <a:xfrm>
            <a:off x="838200" y="102871"/>
            <a:ext cx="10515600" cy="148589"/>
          </a:xfrm>
        </p:spPr>
        <p:txBody>
          <a:bodyPr>
            <a:normAutofit fontScale="90000"/>
          </a:bodyPr>
          <a:lstStyle/>
          <a:p>
            <a:r>
              <a:rPr lang="en-US" sz="800" dirty="0"/>
              <a:t>9</a:t>
            </a:r>
          </a:p>
        </p:txBody>
      </p:sp>
      <p:sp>
        <p:nvSpPr>
          <p:cNvPr id="3" name="Content Placeholder 2">
            <a:extLst>
              <a:ext uri="{FF2B5EF4-FFF2-40B4-BE49-F238E27FC236}">
                <a16:creationId xmlns:a16="http://schemas.microsoft.com/office/drawing/2014/main" xmlns="" id="{C4A6AF87-0F12-431F-B1A7-E7D75BBE600E}"/>
              </a:ext>
            </a:extLst>
          </p:cNvPr>
          <p:cNvSpPr>
            <a:spLocks noGrp="1"/>
          </p:cNvSpPr>
          <p:nvPr>
            <p:ph idx="1"/>
          </p:nvPr>
        </p:nvSpPr>
        <p:spPr>
          <a:xfrm>
            <a:off x="1120000" y="365760"/>
            <a:ext cx="10233800" cy="5811203"/>
          </a:xfrm>
        </p:spPr>
        <p:txBody>
          <a:bodyPr>
            <a:normAutofit fontScale="92500" lnSpcReduction="20000"/>
          </a:bodyPr>
          <a:lstStyle/>
          <a:p>
            <a:pPr lvl="0"/>
            <a:r>
              <a:rPr lang="en-US" b="1" dirty="0">
                <a:solidFill>
                  <a:srgbClr val="FFFF00"/>
                </a:solidFill>
              </a:rPr>
              <a:t>7. B—Comma splices</a:t>
            </a:r>
            <a:endParaRPr lang="en-US" dirty="0">
              <a:solidFill>
                <a:srgbClr val="FFFF00"/>
              </a:solidFill>
            </a:endParaRPr>
          </a:p>
          <a:p>
            <a:r>
              <a:rPr lang="en-US" dirty="0"/>
              <a:t>The original sentence contains a comma slice because it joins two independent clauses with only a comma. To connect the two independent clauses, the comma after</a:t>
            </a:r>
            <a:r>
              <a:rPr lang="en-US" dirty="0">
                <a:solidFill>
                  <a:srgbClr val="FFFF00"/>
                </a:solidFill>
              </a:rPr>
              <a:t> </a:t>
            </a:r>
            <a:r>
              <a:rPr lang="en-US" b="1" dirty="0">
                <a:solidFill>
                  <a:srgbClr val="FFFF00"/>
                </a:solidFill>
              </a:rPr>
              <a:t>manuscript</a:t>
            </a:r>
            <a:r>
              <a:rPr lang="en-US" dirty="0">
                <a:solidFill>
                  <a:srgbClr val="FFFF00"/>
                </a:solidFill>
              </a:rPr>
              <a:t> </a:t>
            </a:r>
            <a:r>
              <a:rPr lang="en-US" dirty="0"/>
              <a:t>should be followed by a conjunction, </a:t>
            </a:r>
            <a:r>
              <a:rPr lang="en-US" dirty="0">
                <a:solidFill>
                  <a:srgbClr val="FFFF00"/>
                </a:solidFill>
              </a:rPr>
              <a:t>such as but, </a:t>
            </a:r>
            <a:r>
              <a:rPr lang="en-US" dirty="0"/>
              <a:t>as in</a:t>
            </a:r>
            <a:r>
              <a:rPr lang="en-US" dirty="0">
                <a:solidFill>
                  <a:srgbClr val="FFFF00"/>
                </a:solidFill>
              </a:rPr>
              <a:t> </a:t>
            </a:r>
            <a:r>
              <a:rPr lang="en-US" b="1" dirty="0">
                <a:solidFill>
                  <a:srgbClr val="FFFF00"/>
                </a:solidFill>
              </a:rPr>
              <a:t>B</a:t>
            </a:r>
            <a:endParaRPr lang="en-US" dirty="0">
              <a:solidFill>
                <a:srgbClr val="FFFF00"/>
              </a:solidFill>
            </a:endParaRPr>
          </a:p>
          <a:p>
            <a:r>
              <a:rPr lang="en-US" b="1" dirty="0"/>
              <a:t> </a:t>
            </a:r>
            <a:endParaRPr lang="en-US" dirty="0"/>
          </a:p>
          <a:p>
            <a:pPr lvl="0"/>
            <a:r>
              <a:rPr lang="en-US" b="1" dirty="0">
                <a:solidFill>
                  <a:srgbClr val="FFFF00"/>
                </a:solidFill>
              </a:rPr>
              <a:t>8. D—Adverbs and Adjectives—Misplaced Modifiers </a:t>
            </a:r>
            <a:endParaRPr lang="en-US" dirty="0">
              <a:solidFill>
                <a:srgbClr val="FFFF00"/>
              </a:solidFill>
            </a:endParaRPr>
          </a:p>
          <a:p>
            <a:r>
              <a:rPr lang="en-US" dirty="0"/>
              <a:t>For clarity, adverbs should be placed next to the words they describe. In this sentence, the adverb </a:t>
            </a:r>
            <a:r>
              <a:rPr lang="en-US" b="1" dirty="0">
                <a:solidFill>
                  <a:srgbClr val="FFFF00"/>
                </a:solidFill>
              </a:rPr>
              <a:t>reportedly</a:t>
            </a:r>
            <a:r>
              <a:rPr lang="en-US" dirty="0"/>
              <a:t> describes how Ms. Rowling was </a:t>
            </a:r>
            <a:r>
              <a:rPr lang="en-US" b="1" dirty="0"/>
              <a:t>shocked</a:t>
            </a:r>
            <a:r>
              <a:rPr lang="en-US" dirty="0"/>
              <a:t>, so the two words should be next to each other instead of separated, as </a:t>
            </a:r>
            <a:r>
              <a:rPr lang="en-US" dirty="0">
                <a:solidFill>
                  <a:srgbClr val="FFFF00"/>
                </a:solidFill>
              </a:rPr>
              <a:t>in D</a:t>
            </a:r>
          </a:p>
          <a:p>
            <a:r>
              <a:rPr lang="en-US" b="1" dirty="0"/>
              <a:t>CORRECT:</a:t>
            </a:r>
            <a:r>
              <a:rPr lang="en-US" dirty="0"/>
              <a:t> A year later, Scholastic, Inc., won the publishing rights to the novel in the United States and paid Rowling more than $100,000, a sum </a:t>
            </a:r>
            <a:r>
              <a:rPr lang="en-US" b="1" dirty="0">
                <a:solidFill>
                  <a:srgbClr val="FFFF00"/>
                </a:solidFill>
              </a:rPr>
              <a:t>which</a:t>
            </a:r>
            <a:r>
              <a:rPr lang="en-US" b="1" dirty="0"/>
              <a:t> </a:t>
            </a:r>
            <a:r>
              <a:rPr lang="en-US" b="1" dirty="0">
                <a:solidFill>
                  <a:srgbClr val="FFFF00"/>
                </a:solidFill>
              </a:rPr>
              <a:t>reportedly shocked Rowling</a:t>
            </a:r>
            <a:r>
              <a:rPr lang="en-US" b="1" u="sng" dirty="0">
                <a:solidFill>
                  <a:srgbClr val="FFFF00"/>
                </a:solidFill>
              </a:rPr>
              <a:t>.</a:t>
            </a:r>
            <a:endParaRPr lang="en-US" dirty="0">
              <a:solidFill>
                <a:srgbClr val="FFFF00"/>
              </a:solidFill>
            </a:endParaRPr>
          </a:p>
          <a:p>
            <a:r>
              <a:rPr lang="en-US" b="1" dirty="0"/>
              <a:t>INCORRECT: </a:t>
            </a:r>
            <a:r>
              <a:rPr lang="en-US" dirty="0"/>
              <a:t>A year later, Scholastic, Inc., won the publishing rights to the novel in the United State and paid Rowling more than $100,000, a sum </a:t>
            </a:r>
            <a:r>
              <a:rPr lang="en-US" b="1" u="sng" dirty="0">
                <a:solidFill>
                  <a:srgbClr val="FFFF00"/>
                </a:solidFill>
              </a:rPr>
              <a:t>which shocked Rowling reportedly.</a:t>
            </a:r>
            <a:endParaRPr lang="en-US" dirty="0">
              <a:solidFill>
                <a:srgbClr val="FFFF00"/>
              </a:solidFill>
            </a:endParaRPr>
          </a:p>
          <a:p>
            <a:endParaRPr lang="en-US" dirty="0"/>
          </a:p>
        </p:txBody>
      </p:sp>
    </p:spTree>
    <p:extLst>
      <p:ext uri="{BB962C8B-B14F-4D97-AF65-F5344CB8AC3E}">
        <p14:creationId xmlns:p14="http://schemas.microsoft.com/office/powerpoint/2010/main" val="2807173634"/>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1165</TotalTime>
  <Words>1189</Words>
  <Application>Microsoft Office PowerPoint</Application>
  <PresentationFormat>Custom</PresentationFormat>
  <Paragraphs>156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Depth</vt:lpstr>
      <vt:lpstr>J.K. Rowling</vt:lpstr>
      <vt:lpstr>2</vt:lpstr>
      <vt:lpstr>3</vt:lpstr>
      <vt:lpstr>3</vt:lpstr>
      <vt:lpstr>4</vt:lpstr>
      <vt:lpstr>6</vt:lpstr>
      <vt:lpstr>6</vt:lpstr>
      <vt:lpstr>8</vt:lpstr>
      <vt:lpstr>9</vt:lpstr>
      <vt:lpstr>10</vt:lpstr>
      <vt:lpstr>11</vt:lpstr>
      <vt:lpstr>12</vt:lpstr>
      <vt:lpstr>13</vt:lpstr>
      <vt:lpstr>14</vt:lpstr>
      <vt:lpstr>15</vt:lpstr>
      <vt:lpstr>16</vt:lpstr>
      <vt:lpstr>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English/Editing</dc:title>
  <dc:creator>ALAN BROCKMAN</dc:creator>
  <cp:lastModifiedBy>Camille Rowley</cp:lastModifiedBy>
  <cp:revision>31</cp:revision>
  <dcterms:created xsi:type="dcterms:W3CDTF">2017-08-20T19:19:24Z</dcterms:created>
  <dcterms:modified xsi:type="dcterms:W3CDTF">2017-09-21T20:29:36Z</dcterms:modified>
</cp:coreProperties>
</file>